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7" r:id="rId2"/>
    <p:sldId id="289" r:id="rId3"/>
    <p:sldId id="291" r:id="rId4"/>
    <p:sldId id="266" r:id="rId5"/>
    <p:sldId id="292" r:id="rId6"/>
    <p:sldId id="293" r:id="rId7"/>
    <p:sldId id="294" r:id="rId8"/>
    <p:sldId id="295" r:id="rId9"/>
    <p:sldId id="290" r:id="rId10"/>
    <p:sldId id="264" r:id="rId11"/>
    <p:sldId id="265" r:id="rId12"/>
    <p:sldId id="267" r:id="rId13"/>
    <p:sldId id="269" r:id="rId14"/>
    <p:sldId id="268" r:id="rId15"/>
    <p:sldId id="270" r:id="rId16"/>
    <p:sldId id="271" r:id="rId17"/>
    <p:sldId id="272" r:id="rId18"/>
    <p:sldId id="273" r:id="rId19"/>
    <p:sldId id="274" r:id="rId20"/>
    <p:sldId id="279" r:id="rId21"/>
    <p:sldId id="275" r:id="rId22"/>
    <p:sldId id="276" r:id="rId23"/>
    <p:sldId id="262" r:id="rId24"/>
    <p:sldId id="277" r:id="rId25"/>
    <p:sldId id="278" r:id="rId26"/>
    <p:sldId id="280" r:id="rId27"/>
    <p:sldId id="281" r:id="rId28"/>
    <p:sldId id="288" r:id="rId29"/>
    <p:sldId id="260" r:id="rId30"/>
    <p:sldId id="261" r:id="rId31"/>
    <p:sldId id="283"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64DBE-E257-479D-80C0-C192C614CE12}" type="datetimeFigureOut">
              <a:rPr lang="en-AU" smtClean="0"/>
              <a:t>25/11/2012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9477F-7F2F-4794-BE11-B35743337811}" type="slidenum">
              <a:rPr lang="en-AU" smtClean="0"/>
              <a:t>‹#›</a:t>
            </a:fld>
            <a:endParaRPr lang="en-AU"/>
          </a:p>
        </p:txBody>
      </p:sp>
    </p:spTree>
    <p:extLst>
      <p:ext uri="{BB962C8B-B14F-4D97-AF65-F5344CB8AC3E}">
        <p14:creationId xmlns:p14="http://schemas.microsoft.com/office/powerpoint/2010/main" val="71071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5C9402C4-ADEC-4916-901A-C063C38DC292}" type="slidenum">
              <a:rPr lang="en-AU" smtClean="0"/>
              <a:t>1</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5C9402C4-ADEC-4916-901A-C063C38DC292}" type="slidenum">
              <a:rPr lang="en-AU" smtClean="0"/>
              <a:t>2</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5C9402C4-ADEC-4916-901A-C063C38DC292}" type="slidenum">
              <a:rPr lang="en-AU" smtClean="0"/>
              <a:t>9</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5C9402C4-ADEC-4916-901A-C063C38DC292}" type="slidenum">
              <a:rPr lang="en-AU" smtClean="0"/>
              <a:t>28</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8DCB8BB-3C83-49C9-8E0D-F2CC779FE669}" type="datetimeFigureOut">
              <a:rPr lang="en-AU" smtClean="0"/>
              <a:t>25/11/2012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136048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8DCB8BB-3C83-49C9-8E0D-F2CC779FE669}" type="datetimeFigureOut">
              <a:rPr lang="en-AU" smtClean="0"/>
              <a:t>25/11/2012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191948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8DCB8BB-3C83-49C9-8E0D-F2CC779FE669}" type="datetimeFigureOut">
              <a:rPr lang="en-AU" smtClean="0"/>
              <a:t>25/11/2012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57881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8DCB8BB-3C83-49C9-8E0D-F2CC779FE669}" type="datetimeFigureOut">
              <a:rPr lang="en-AU" smtClean="0"/>
              <a:t>25/11/2012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153389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CB8BB-3C83-49C9-8E0D-F2CC779FE669}" type="datetimeFigureOut">
              <a:rPr lang="en-AU" smtClean="0"/>
              <a:t>25/11/2012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281217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8DCB8BB-3C83-49C9-8E0D-F2CC779FE669}" type="datetimeFigureOut">
              <a:rPr lang="en-AU" smtClean="0"/>
              <a:t>25/11/2012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349059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8DCB8BB-3C83-49C9-8E0D-F2CC779FE669}" type="datetimeFigureOut">
              <a:rPr lang="en-AU" smtClean="0"/>
              <a:t>25/11/2012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206478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8DCB8BB-3C83-49C9-8E0D-F2CC779FE669}" type="datetimeFigureOut">
              <a:rPr lang="en-AU" smtClean="0"/>
              <a:t>25/11/2012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223808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CB8BB-3C83-49C9-8E0D-F2CC779FE669}" type="datetimeFigureOut">
              <a:rPr lang="en-AU" smtClean="0"/>
              <a:t>25/11/2012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34450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CB8BB-3C83-49C9-8E0D-F2CC779FE669}" type="datetimeFigureOut">
              <a:rPr lang="en-AU" smtClean="0"/>
              <a:t>25/11/2012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426539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CB8BB-3C83-49C9-8E0D-F2CC779FE669}" type="datetimeFigureOut">
              <a:rPr lang="en-AU" smtClean="0"/>
              <a:t>25/11/2012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6CA0BA9-AD6A-4508-9F7A-FB010DDB0F1B}" type="slidenum">
              <a:rPr lang="en-AU" smtClean="0"/>
              <a:t>‹#›</a:t>
            </a:fld>
            <a:endParaRPr lang="en-AU"/>
          </a:p>
        </p:txBody>
      </p:sp>
    </p:spTree>
    <p:extLst>
      <p:ext uri="{BB962C8B-B14F-4D97-AF65-F5344CB8AC3E}">
        <p14:creationId xmlns:p14="http://schemas.microsoft.com/office/powerpoint/2010/main" val="12887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CB8BB-3C83-49C9-8E0D-F2CC779FE669}" type="datetimeFigureOut">
              <a:rPr lang="en-AU" smtClean="0"/>
              <a:t>25/11/2012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A0BA9-AD6A-4508-9F7A-FB010DDB0F1B}" type="slidenum">
              <a:rPr lang="en-AU" smtClean="0"/>
              <a:t>‹#›</a:t>
            </a:fld>
            <a:endParaRPr lang="en-AU"/>
          </a:p>
        </p:txBody>
      </p:sp>
    </p:spTree>
    <p:extLst>
      <p:ext uri="{BB962C8B-B14F-4D97-AF65-F5344CB8AC3E}">
        <p14:creationId xmlns:p14="http://schemas.microsoft.com/office/powerpoint/2010/main" val="504228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9.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ww.google.com.au/search?hl=en&amp;client=firefox-a&amp;hs=c0C&amp;tbo=d&amp;rls=org.mozilla:en-US:official&amp;q=caesarea+mazaca&amp;stick=H4sIAAAAAAAAAGOovnz8BQMDAy8HsxKnfq6-gaF5Xp7Rj7bf5SmbPJer9OjV1mxLPuoe8vYJABzmxg8qAAAA&amp;sa=X&amp;ei=ayGuUMX-MIWQiAfg7IGAAw&amp;ved=0CKMBEJsTKAA" TargetMode="External"/><Relationship Id="rId7" Type="http://schemas.microsoft.com/office/2007/relationships/hdphoto" Target="../media/hdphoto5.wdp"/><Relationship Id="rId2" Type="http://schemas.openxmlformats.org/officeDocument/2006/relationships/hyperlink" Target="https://www.google.com.au/search?hl=en&amp;client=firefox-a&amp;hs=c0C&amp;tbo=d&amp;rls=org.mozilla:en-US:official&amp;q=st+basil+the+great+born&amp;sa=X&amp;ei=ayGuUMX-MIWQiAfg7IGAAw&amp;ved=0CKIBEOgT" TargetMode="Externa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s://www.google.com.au/search?hl=en&amp;client=firefox-a&amp;hs=c0C&amp;tbo=d&amp;rls=org.mozilla:en-US:official&amp;q=st+basil+the+great+siblings&amp;sa=X&amp;ei=ayGuUMX-MIWQiAfg7IGAAw&amp;ved=0CKgBEOgT" TargetMode="External"/><Relationship Id="rId4" Type="http://schemas.openxmlformats.org/officeDocument/2006/relationships/hyperlink" Target="https://www.google.com.au/search?hl=en&amp;client=firefox-a&amp;hs=c0C&amp;tbo=d&amp;rls=org.mozilla:en-US:official&amp;q=st+basil+the+great+died&amp;sa=X&amp;ei=ayGuUMX-MIWQiAfg7IGAAw&amp;ved=0CKUBEOgT" TargetMode="External"/><Relationship Id="rId9"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jpe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12.wdp"/></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14.wdp"/><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7.xml"/><Relationship Id="rId6" Type="http://schemas.microsoft.com/office/2007/relationships/hdphoto" Target="../media/hdphoto17.wdp"/><Relationship Id="rId5" Type="http://schemas.openxmlformats.org/officeDocument/2006/relationships/image" Target="../media/image36.jpeg"/><Relationship Id="rId4" Type="http://schemas.microsoft.com/office/2007/relationships/hdphoto" Target="../media/hdphoto16.wdp"/></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au/search?hl=en&amp;client=firefox-a&amp;hs=44C&amp;sa=X&amp;tbo=d&amp;rls=org.mozilla:en-US:official&amp;biw=1366&amp;bih=638&amp;q=gregory+of+nazianzus+died&amp;ei=fyKuULO0J8Sjigex7IHQAw&amp;ved=0CNwBEOgT&amp;extab=1" TargetMode="External"/><Relationship Id="rId2" Type="http://schemas.openxmlformats.org/officeDocument/2006/relationships/hyperlink" Target="https://www.google.com.au/search?hl=en&amp;client=firefox-a&amp;hs=44C&amp;sa=X&amp;tbo=d&amp;rls=org.mozilla:en-US:official&amp;biw=1366&amp;bih=638&amp;q=gregory+of+nazianzus+born&amp;ei=fyKuULO0J8Sjigex7IHQAw&amp;ved=0CNkBEOgT&amp;extab=1" TargetMode="External"/><Relationship Id="rId1" Type="http://schemas.openxmlformats.org/officeDocument/2006/relationships/slideLayout" Target="../slideLayouts/slideLayout7.xml"/><Relationship Id="rId6" Type="http://schemas.microsoft.com/office/2007/relationships/hdphoto" Target="../media/hdphoto21.wdp"/><Relationship Id="rId5" Type="http://schemas.openxmlformats.org/officeDocument/2006/relationships/image" Target="../media/image42.jpeg"/><Relationship Id="rId4" Type="http://schemas.openxmlformats.org/officeDocument/2006/relationships/hyperlink" Target="https://www.google.com.au/search?hl=en&amp;client=firefox-a&amp;hs=44C&amp;sa=X&amp;tbo=d&amp;rls=org.mozilla:en-US:official&amp;biw=1366&amp;bih=638&amp;q=gregory+of+nazianzus+siblings&amp;ei=fyKuULO0J8Sjigex7IHQAw&amp;ved=0CN4BEOgT&amp;extab=1"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microsoft.com/office/2007/relationships/hdphoto" Target="../media/hdphoto25.wdp"/></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0.wmf"/><Relationship Id="rId5" Type="http://schemas.openxmlformats.org/officeDocument/2006/relationships/image" Target="../media/image2.png"/><Relationship Id="rId4" Type="http://schemas.openxmlformats.org/officeDocument/2006/relationships/image" Target="../media/image49.wmf"/></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53.jpeg"/><Relationship Id="rId1" Type="http://schemas.openxmlformats.org/officeDocument/2006/relationships/slideLayout" Target="../slideLayouts/slideLayout7.xml"/><Relationship Id="rId5" Type="http://schemas.microsoft.com/office/2007/relationships/hdphoto" Target="../media/hdphoto27.wdp"/><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hyperlink" Target="http://en.wikipedia.org/wiki/Anatolia" TargetMode="External"/><Relationship Id="rId7" Type="http://schemas.openxmlformats.org/officeDocument/2006/relationships/hyperlink" Target="http://en.wikipedia.org/wiki/Pontus" TargetMode="External"/><Relationship Id="rId2" Type="http://schemas.openxmlformats.org/officeDocument/2006/relationships/hyperlink" Target="http://en.wikipedia.org/wiki/Amasra" TargetMode="External"/><Relationship Id="rId1" Type="http://schemas.openxmlformats.org/officeDocument/2006/relationships/slideLayout" Target="../slideLayouts/slideLayout7.xml"/><Relationship Id="rId6" Type="http://schemas.openxmlformats.org/officeDocument/2006/relationships/hyperlink" Target="http://en.wikipedia.org/wiki/Roman_provinces" TargetMode="External"/><Relationship Id="rId5" Type="http://schemas.openxmlformats.org/officeDocument/2006/relationships/hyperlink" Target="http://en.wikipedia.org/wiki/Gangra" TargetMode="External"/><Relationship Id="rId4" Type="http://schemas.openxmlformats.org/officeDocument/2006/relationships/hyperlink" Target="http://en.wikipedia.org/wiki/Paphlagonian_language" TargetMode="External"/><Relationship Id="rId9" Type="http://schemas.microsoft.com/office/2007/relationships/hdphoto" Target="../media/hdphoto29.wdp"/></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au/search?hl=en&amp;client=firefox-a&amp;hs=t2C&amp;sa=X&amp;tbo=d&amp;rls=org.mozilla:en-US:official&amp;biw=1366&amp;bih=638&amp;q=st+john+chrysostom+died&amp;ei=-CGuUPPsFqe9iAea_oGAAw&amp;ved=0CNIBEOgT&amp;extab=1" TargetMode="External"/><Relationship Id="rId2" Type="http://schemas.openxmlformats.org/officeDocument/2006/relationships/hyperlink" Target="https://www.google.com.au/search?hl=en&amp;client=firefox-a&amp;hs=t2C&amp;sa=X&amp;tbo=d&amp;rls=org.mozilla:en-US:official&amp;biw=1366&amp;bih=638&amp;q=st+john+chrysostom+born&amp;ei=-CGuUPPsFqe9iAea_oGAAw&amp;ved=0CM8BEOgT&amp;extab=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y\AppData\Local\Microsoft\Windows\Temporary Internet Files\Content.IE5\QG616S68\MC900434403[1].wmf"/>
          <p:cNvPicPr>
            <a:picLocks noChangeAspect="1" noChangeArrowheads="1"/>
          </p:cNvPicPr>
          <p:nvPr/>
        </p:nvPicPr>
        <p:blipFill>
          <a:blip r:embed="rId3" cstate="print">
            <a:lum bright="72000" contrast="-85000"/>
          </a:blip>
          <a:srcRect/>
          <a:stretch>
            <a:fillRect/>
          </a:stretch>
        </p:blipFill>
        <p:spPr bwMode="auto">
          <a:xfrm>
            <a:off x="1331640" y="260648"/>
            <a:ext cx="6408712" cy="6336704"/>
          </a:xfrm>
          <a:prstGeom prst="rect">
            <a:avLst/>
          </a:prstGeom>
          <a:noFill/>
        </p:spPr>
      </p:pic>
      <p:pic>
        <p:nvPicPr>
          <p:cNvPr id="1030" name="Picture 6" descr="C:\Users\Mary\AppData\Local\Microsoft\Windows\Temporary Internet Files\Content.IE5\84KBQYTE\MC900432531[3].png"/>
          <p:cNvPicPr>
            <a:picLocks noChangeAspect="1" noChangeArrowheads="1"/>
          </p:cNvPicPr>
          <p:nvPr/>
        </p:nvPicPr>
        <p:blipFill>
          <a:blip r:embed="rId4" cstate="print"/>
          <a:srcRect/>
          <a:stretch>
            <a:fillRect/>
          </a:stretch>
        </p:blipFill>
        <p:spPr bwMode="auto">
          <a:xfrm>
            <a:off x="3635896" y="1196752"/>
            <a:ext cx="926833" cy="926833"/>
          </a:xfrm>
          <a:prstGeom prst="rect">
            <a:avLst/>
          </a:prstGeom>
          <a:noFill/>
        </p:spPr>
      </p:pic>
      <p:pic>
        <p:nvPicPr>
          <p:cNvPr id="19464" name="Picture 8" descr="C:\Users\Mary\AppData\Local\Microsoft\Windows\Temporary Internet Files\Content.IE5\QG616S68\MC900013338[1].wmf"/>
          <p:cNvPicPr>
            <a:picLocks noChangeAspect="1" noChangeArrowheads="1"/>
          </p:cNvPicPr>
          <p:nvPr/>
        </p:nvPicPr>
        <p:blipFill>
          <a:blip r:embed="rId5" cstate="print"/>
          <a:srcRect/>
          <a:stretch>
            <a:fillRect/>
          </a:stretch>
        </p:blipFill>
        <p:spPr bwMode="auto">
          <a:xfrm>
            <a:off x="683568" y="188640"/>
            <a:ext cx="1656184" cy="2395722"/>
          </a:xfrm>
          <a:prstGeom prst="rect">
            <a:avLst/>
          </a:prstGeom>
          <a:noFill/>
        </p:spPr>
      </p:pic>
      <p:pic>
        <p:nvPicPr>
          <p:cNvPr id="19465" name="Picture 9" descr="C:\Users\Mary\AppData\Local\Microsoft\Windows\Temporary Internet Files\Content.IE5\2WZ0GTH1\MC900434856[1].png"/>
          <p:cNvPicPr>
            <a:picLocks noChangeAspect="1" noChangeArrowheads="1"/>
          </p:cNvPicPr>
          <p:nvPr/>
        </p:nvPicPr>
        <p:blipFill>
          <a:blip r:embed="rId6" cstate="print"/>
          <a:srcRect/>
          <a:stretch>
            <a:fillRect/>
          </a:stretch>
        </p:blipFill>
        <p:spPr bwMode="auto">
          <a:xfrm>
            <a:off x="4716016" y="620688"/>
            <a:ext cx="2285714" cy="2285714"/>
          </a:xfrm>
          <a:prstGeom prst="rect">
            <a:avLst/>
          </a:prstGeom>
          <a:noFill/>
        </p:spPr>
      </p:pic>
      <p:pic>
        <p:nvPicPr>
          <p:cNvPr id="19466" name="Picture 10" descr="C:\Users\Mary\AppData\Local\Microsoft\Windows\Temporary Internet Files\Content.IE5\2WZ0GTH1\MC900434856[1].png"/>
          <p:cNvPicPr>
            <a:picLocks noChangeAspect="1" noChangeArrowheads="1"/>
          </p:cNvPicPr>
          <p:nvPr/>
        </p:nvPicPr>
        <p:blipFill>
          <a:blip r:embed="rId6" cstate="print"/>
          <a:srcRect/>
          <a:stretch>
            <a:fillRect/>
          </a:stretch>
        </p:blipFill>
        <p:spPr bwMode="auto">
          <a:xfrm>
            <a:off x="6012160" y="188640"/>
            <a:ext cx="2285714" cy="2285714"/>
          </a:xfrm>
          <a:prstGeom prst="rect">
            <a:avLst/>
          </a:prstGeom>
          <a:noFill/>
        </p:spPr>
      </p:pic>
      <p:pic>
        <p:nvPicPr>
          <p:cNvPr id="19467" name="Picture 11" descr="C:\Users\Mary\AppData\Local\Microsoft\Windows\Temporary Internet Files\Content.IE5\2WZ0GTH1\MC900434856[1].png"/>
          <p:cNvPicPr>
            <a:picLocks noChangeAspect="1" noChangeArrowheads="1"/>
          </p:cNvPicPr>
          <p:nvPr/>
        </p:nvPicPr>
        <p:blipFill>
          <a:blip r:embed="rId6" cstate="print"/>
          <a:srcRect/>
          <a:stretch>
            <a:fillRect/>
          </a:stretch>
        </p:blipFill>
        <p:spPr bwMode="auto">
          <a:xfrm>
            <a:off x="7092280" y="620688"/>
            <a:ext cx="2285714" cy="2285714"/>
          </a:xfrm>
          <a:prstGeom prst="rect">
            <a:avLst/>
          </a:prstGeom>
          <a:noFill/>
        </p:spPr>
      </p:pic>
      <p:pic>
        <p:nvPicPr>
          <p:cNvPr id="19468" name="Picture 12" descr="C:\Users\Mary\AppData\Local\Microsoft\Windows\Temporary Internet Files\Content.IE5\2WZ0GTH1\MC900339976[1].wmf"/>
          <p:cNvPicPr>
            <a:picLocks noChangeAspect="1" noChangeArrowheads="1"/>
          </p:cNvPicPr>
          <p:nvPr/>
        </p:nvPicPr>
        <p:blipFill>
          <a:blip r:embed="rId7" cstate="print"/>
          <a:srcRect/>
          <a:stretch>
            <a:fillRect/>
          </a:stretch>
        </p:blipFill>
        <p:spPr bwMode="auto">
          <a:xfrm>
            <a:off x="3131840" y="2996952"/>
            <a:ext cx="1201924" cy="1224136"/>
          </a:xfrm>
          <a:prstGeom prst="rect">
            <a:avLst/>
          </a:prstGeom>
          <a:noFill/>
        </p:spPr>
      </p:pic>
      <p:pic>
        <p:nvPicPr>
          <p:cNvPr id="19469" name="Picture 13" descr="C:\Users\Mary\AppData\Local\Microsoft\Windows\Temporary Internet Files\Content.IE5\84KBQYTE\MC900339958[1].wmf"/>
          <p:cNvPicPr>
            <a:picLocks noChangeAspect="1" noChangeArrowheads="1"/>
          </p:cNvPicPr>
          <p:nvPr/>
        </p:nvPicPr>
        <p:blipFill>
          <a:blip r:embed="rId8" cstate="print"/>
          <a:srcRect/>
          <a:stretch>
            <a:fillRect/>
          </a:stretch>
        </p:blipFill>
        <p:spPr bwMode="auto">
          <a:xfrm>
            <a:off x="4283968" y="2924944"/>
            <a:ext cx="1080120" cy="1425416"/>
          </a:xfrm>
          <a:prstGeom prst="rect">
            <a:avLst/>
          </a:prstGeom>
          <a:noFill/>
        </p:spPr>
      </p:pic>
      <p:pic>
        <p:nvPicPr>
          <p:cNvPr id="19471" name="Picture 15" descr="C:\Users\Mary\AppData\Local\Microsoft\Windows\Temporary Internet Files\Content.IE5\MFKM2TV4\MC900325758[1].wmf"/>
          <p:cNvPicPr>
            <a:picLocks noChangeAspect="1" noChangeArrowheads="1"/>
          </p:cNvPicPr>
          <p:nvPr/>
        </p:nvPicPr>
        <p:blipFill>
          <a:blip r:embed="rId9" cstate="print"/>
          <a:srcRect/>
          <a:stretch>
            <a:fillRect/>
          </a:stretch>
        </p:blipFill>
        <p:spPr bwMode="auto">
          <a:xfrm>
            <a:off x="3491880" y="4797152"/>
            <a:ext cx="1858975" cy="1852574"/>
          </a:xfrm>
          <a:prstGeom prst="rect">
            <a:avLst/>
          </a:prstGeom>
          <a:noFill/>
        </p:spPr>
      </p:pic>
    </p:spTree>
    <p:extLst>
      <p:ext uri="{BB962C8B-B14F-4D97-AF65-F5344CB8AC3E}">
        <p14:creationId xmlns:p14="http://schemas.microsoft.com/office/powerpoint/2010/main" val="3946161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218" name="Picture 2" descr="http://www.holytrinityorthodox.com/calendar/los/January/01-0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9098" y="189935"/>
            <a:ext cx="3286125" cy="4286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2080" y="0"/>
            <a:ext cx="4456216" cy="5016758"/>
          </a:xfrm>
          <a:prstGeom prst="rect">
            <a:avLst/>
          </a:prstGeom>
          <a:noFill/>
        </p:spPr>
        <p:txBody>
          <a:bodyPr wrap="square" rtlCol="0">
            <a:spAutoFit/>
          </a:bodyPr>
          <a:lstStyle/>
          <a:p>
            <a:r>
              <a:rPr lang="en-AU" sz="8000" b="1" dirty="0" smtClean="0">
                <a:solidFill>
                  <a:srgbClr val="C00000"/>
                </a:solidFill>
                <a:effectLst>
                  <a:outerShdw blurRad="38100" dist="38100" dir="2700000" algn="tl">
                    <a:srgbClr val="000000">
                      <a:alpha val="43137"/>
                    </a:srgbClr>
                  </a:outerShdw>
                </a:effectLst>
                <a:latin typeface="Edwardian Script ITC" pitchFamily="66" charset="0"/>
              </a:rPr>
              <a:t>St Basil </a:t>
            </a:r>
          </a:p>
          <a:p>
            <a:r>
              <a:rPr lang="en-AU" sz="8000" b="1" dirty="0" smtClean="0">
                <a:solidFill>
                  <a:srgbClr val="C00000"/>
                </a:solidFill>
                <a:effectLst>
                  <a:outerShdw blurRad="38100" dist="38100" dir="2700000" algn="tl">
                    <a:srgbClr val="000000">
                      <a:alpha val="43137"/>
                    </a:srgbClr>
                  </a:outerShdw>
                </a:effectLst>
                <a:latin typeface="Edwardian Script ITC" pitchFamily="66" charset="0"/>
              </a:rPr>
              <a:t>The Great</a:t>
            </a:r>
          </a:p>
          <a:p>
            <a:endParaRPr lang="en-AU" sz="8000" b="1" dirty="0">
              <a:solidFill>
                <a:srgbClr val="C00000"/>
              </a:solidFill>
              <a:effectLst>
                <a:outerShdw blurRad="38100" dist="38100" dir="2700000" algn="tl">
                  <a:srgbClr val="000000">
                    <a:alpha val="43137"/>
                  </a:srgbClr>
                </a:outerShdw>
              </a:effectLst>
              <a:latin typeface="Edwardian Script ITC" pitchFamily="66" charset="0"/>
            </a:endParaRPr>
          </a:p>
          <a:p>
            <a:endParaRPr lang="en-AU" sz="8000" b="1" dirty="0">
              <a:solidFill>
                <a:srgbClr val="C00000"/>
              </a:solidFill>
              <a:effectLst>
                <a:outerShdw blurRad="38100" dist="38100" dir="2700000" algn="tl">
                  <a:srgbClr val="000000">
                    <a:alpha val="43137"/>
                  </a:srgbClr>
                </a:outerShdw>
              </a:effectLst>
              <a:latin typeface="Edwardian Script ITC" pitchFamily="66" charset="0"/>
            </a:endParaRPr>
          </a:p>
        </p:txBody>
      </p:sp>
      <p:pic>
        <p:nvPicPr>
          <p:cNvPr id="9222" name="Picture 6" descr="http://saints.sqpn.com/wp-content/gallery/saint-basil-the-great/saint-basil-the-great-00.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695760">
            <a:off x="3146626" y="2300096"/>
            <a:ext cx="28194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24" name="Picture 8" descr="http://theinnerkingdom.files.wordpress.com/2009/02/basil_of_caesarea.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587623">
            <a:off x="6141486" y="3302257"/>
            <a:ext cx="251077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24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7404358"/>
              </p:ext>
            </p:extLst>
          </p:nvPr>
        </p:nvGraphicFramePr>
        <p:xfrm>
          <a:off x="579489" y="1484784"/>
          <a:ext cx="7355160" cy="1224136"/>
        </p:xfrm>
        <a:graphic>
          <a:graphicData uri="http://schemas.openxmlformats.org/drawingml/2006/table">
            <a:tbl>
              <a:tblPr/>
              <a:tblGrid>
                <a:gridCol w="7355160"/>
              </a:tblGrid>
              <a:tr h="1224136">
                <a:tc>
                  <a:txBody>
                    <a:bodyPr/>
                    <a:lstStyle/>
                    <a:p>
                      <a:pPr fontAlgn="t"/>
                      <a:r>
                        <a:rPr lang="en-AU" sz="2400" dirty="0">
                          <a:solidFill>
                            <a:srgbClr val="222222"/>
                          </a:solidFill>
                          <a:effectLst/>
                          <a:hlinkClick r:id="rId2"/>
                        </a:rPr>
                        <a:t>Born</a:t>
                      </a:r>
                      <a:r>
                        <a:rPr lang="en-AU" sz="2400" dirty="0">
                          <a:effectLst/>
                        </a:rPr>
                        <a:t>: AD 330, </a:t>
                      </a:r>
                      <a:r>
                        <a:rPr lang="en-AU" sz="2400" dirty="0">
                          <a:effectLst/>
                          <a:hlinkClick r:id="rId3"/>
                        </a:rPr>
                        <a:t>Caesarea </a:t>
                      </a:r>
                      <a:r>
                        <a:rPr lang="en-AU" sz="2400" dirty="0" err="1">
                          <a:effectLst/>
                          <a:hlinkClick r:id="rId3"/>
                        </a:rPr>
                        <a:t>Mazaca</a:t>
                      </a:r>
                      <a:endParaRPr lang="en-AU" sz="2400" dirty="0">
                        <a:effectLst/>
                      </a:endParaRPr>
                    </a:p>
                    <a:p>
                      <a:pPr fontAlgn="t"/>
                      <a:r>
                        <a:rPr lang="en-AU" sz="2400" dirty="0">
                          <a:solidFill>
                            <a:srgbClr val="222222"/>
                          </a:solidFill>
                          <a:effectLst/>
                          <a:hlinkClick r:id="rId4"/>
                        </a:rPr>
                        <a:t>Died</a:t>
                      </a:r>
                      <a:r>
                        <a:rPr lang="en-AU" sz="2400" dirty="0">
                          <a:effectLst/>
                        </a:rPr>
                        <a:t>: January 1, 379 AD, </a:t>
                      </a:r>
                      <a:r>
                        <a:rPr lang="en-AU" sz="2400" dirty="0" smtClean="0">
                          <a:effectLst/>
                        </a:rPr>
                        <a:t>  (49 Years Old)</a:t>
                      </a:r>
                      <a:endParaRPr lang="en-AU" sz="2400" dirty="0">
                        <a:effectLst/>
                      </a:endParaRPr>
                    </a:p>
                    <a:p>
                      <a:pPr fontAlgn="t"/>
                      <a:r>
                        <a:rPr lang="en-AU" sz="2400" dirty="0">
                          <a:solidFill>
                            <a:srgbClr val="222222"/>
                          </a:solidFill>
                          <a:effectLst/>
                          <a:hlinkClick r:id="rId5"/>
                        </a:rPr>
                        <a:t>Siblings</a:t>
                      </a:r>
                      <a:r>
                        <a:rPr lang="en-AU" sz="2400" dirty="0">
                          <a:effectLst/>
                        </a:rPr>
                        <a:t>: </a:t>
                      </a:r>
                      <a:r>
                        <a:rPr lang="en-AU" sz="2400" dirty="0" smtClean="0">
                          <a:effectLst/>
                        </a:rPr>
                        <a:t>      </a:t>
                      </a:r>
                      <a:r>
                        <a:rPr lang="en-AU" sz="2400" b="1" dirty="0" smtClean="0">
                          <a:solidFill>
                            <a:srgbClr val="7030A0"/>
                          </a:solidFill>
                          <a:effectLst/>
                        </a:rPr>
                        <a:t>Gregory </a:t>
                      </a:r>
                      <a:r>
                        <a:rPr lang="en-AU" sz="2400" b="1" dirty="0">
                          <a:solidFill>
                            <a:srgbClr val="7030A0"/>
                          </a:solidFill>
                          <a:effectLst/>
                        </a:rPr>
                        <a:t>of </a:t>
                      </a:r>
                      <a:r>
                        <a:rPr lang="en-AU" sz="2400" b="1" dirty="0" smtClean="0">
                          <a:solidFill>
                            <a:srgbClr val="7030A0"/>
                          </a:solidFill>
                          <a:effectLst/>
                        </a:rPr>
                        <a:t>Nyssa             Saint </a:t>
                      </a:r>
                      <a:r>
                        <a:rPr lang="en-AU" sz="2400" b="1" dirty="0" err="1">
                          <a:solidFill>
                            <a:srgbClr val="7030A0"/>
                          </a:solidFill>
                          <a:effectLst/>
                        </a:rPr>
                        <a:t>Macrina</a:t>
                      </a:r>
                      <a:r>
                        <a:rPr lang="en-AU" sz="2400" b="1" dirty="0">
                          <a:solidFill>
                            <a:srgbClr val="7030A0"/>
                          </a:solidFill>
                          <a:effectLst/>
                        </a:rPr>
                        <a:t> </a:t>
                      </a:r>
                      <a:endParaRPr lang="en-AU" sz="2400" b="1" dirty="0" smtClean="0">
                        <a:solidFill>
                          <a:srgbClr val="7030A0"/>
                        </a:solidFill>
                        <a:effectLst/>
                      </a:endParaRPr>
                    </a:p>
                  </a:txBody>
                  <a:tcPr>
                    <a:lnL>
                      <a:noFill/>
                    </a:lnL>
                    <a:lnR>
                      <a:noFill/>
                    </a:lnR>
                    <a:lnT>
                      <a:noFill/>
                    </a:lnT>
                    <a:lnB>
                      <a:noFill/>
                    </a:lnB>
                  </a:tcPr>
                </a:tc>
              </a:tr>
            </a:tbl>
          </a:graphicData>
        </a:graphic>
      </p:graphicFrame>
      <p:sp>
        <p:nvSpPr>
          <p:cNvPr id="3" name="Rectangle 1"/>
          <p:cNvSpPr>
            <a:spLocks noChangeArrowheads="1"/>
          </p:cNvSpPr>
          <p:nvPr/>
        </p:nvSpPr>
        <p:spPr bwMode="auto">
          <a:xfrm>
            <a:off x="467544" y="188640"/>
            <a:ext cx="746883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C00000"/>
                </a:solidFill>
                <a:effectLst/>
                <a:latin typeface="Algerian" pitchFamily="82" charset="0"/>
                <a:cs typeface="Arial" charset="0"/>
              </a:rPr>
              <a:t>Basil of Caesarea</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also called Saint Basil the Great,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was the Greek bishop of Caesarea </a:t>
            </a:r>
            <a:r>
              <a:rPr kumimoji="0" lang="en-US" sz="1800" b="0" i="0" u="none" strike="noStrike" cap="none" normalizeH="0" baseline="0" dirty="0" err="1" smtClean="0">
                <a:ln>
                  <a:noFill/>
                </a:ln>
                <a:solidFill>
                  <a:schemeClr val="tx1"/>
                </a:solidFill>
                <a:effectLst/>
                <a:latin typeface="Arial" charset="0"/>
                <a:cs typeface="Arial" charset="0"/>
              </a:rPr>
              <a:t>Mazaca</a:t>
            </a:r>
            <a:r>
              <a:rPr kumimoji="0" lang="en-US" sz="1800" b="0" i="0" u="none" strike="noStrike" cap="none" normalizeH="0" baseline="0" dirty="0" smtClean="0">
                <a:ln>
                  <a:noFill/>
                </a:ln>
                <a:solidFill>
                  <a:schemeClr val="tx1"/>
                </a:solidFill>
                <a:effectLst/>
                <a:latin typeface="Arial" charset="0"/>
                <a:cs typeface="Arial" charset="0"/>
              </a:rPr>
              <a:t> in Cappadocia, Asia Minor. </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5" name="Picture 2" descr="Gregory Nazianzen.jp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67743" y="2707446"/>
            <a:ext cx="2237353" cy="3486454"/>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http://www.omhksea.org/wp-content/uploads/2012/07/556490_10151932363435554_1663397059_n.jpg"/>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279" t="3904" r="5850" b="3904"/>
          <a:stretch/>
        </p:blipFill>
        <p:spPr bwMode="auto">
          <a:xfrm>
            <a:off x="5004048" y="2740849"/>
            <a:ext cx="2391673" cy="345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48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antiochian.org/assets/images/St.EmiliaMotherofSts.BasilGregory_7E0D/clip_image00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076056" y="1988840"/>
            <a:ext cx="2736304" cy="39220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476672"/>
            <a:ext cx="7488832" cy="2677656"/>
          </a:xfrm>
          <a:prstGeom prst="rect">
            <a:avLst/>
          </a:prstGeom>
          <a:noFill/>
        </p:spPr>
        <p:txBody>
          <a:bodyPr wrap="square" rtlCol="0">
            <a:spAutoFit/>
          </a:bodyPr>
          <a:lstStyle/>
          <a:p>
            <a:r>
              <a:rPr lang="en-AU" sz="2800" dirty="0" smtClean="0"/>
              <a:t>St Basil’s Christian and righteous parents are :</a:t>
            </a:r>
          </a:p>
          <a:p>
            <a:endParaRPr lang="en-AU" sz="2800" dirty="0"/>
          </a:p>
          <a:p>
            <a:r>
              <a:rPr lang="en-AU" sz="2800" b="1" dirty="0" smtClean="0">
                <a:solidFill>
                  <a:srgbClr val="7030A0"/>
                </a:solidFill>
              </a:rPr>
              <a:t>Father : Basil			Mother: </a:t>
            </a:r>
            <a:r>
              <a:rPr lang="en-AU" sz="2800" b="1" dirty="0" err="1" smtClean="0">
                <a:solidFill>
                  <a:srgbClr val="7030A0"/>
                </a:solidFill>
              </a:rPr>
              <a:t>Emelia</a:t>
            </a:r>
            <a:endParaRPr lang="en-AU" sz="2800" b="1" dirty="0" smtClean="0">
              <a:solidFill>
                <a:srgbClr val="7030A0"/>
              </a:solidFill>
            </a:endParaRPr>
          </a:p>
          <a:p>
            <a:r>
              <a:rPr lang="en-AU" sz="2800" b="1" dirty="0" smtClean="0">
                <a:solidFill>
                  <a:srgbClr val="7030A0"/>
                </a:solidFill>
              </a:rPr>
              <a:t>Son of St </a:t>
            </a:r>
            <a:r>
              <a:rPr lang="en-AU" sz="2800" b="1" dirty="0" err="1" smtClean="0">
                <a:solidFill>
                  <a:srgbClr val="7030A0"/>
                </a:solidFill>
              </a:rPr>
              <a:t>Macrina</a:t>
            </a:r>
            <a:r>
              <a:rPr lang="en-AU" sz="2800" b="1" dirty="0" smtClean="0">
                <a:solidFill>
                  <a:srgbClr val="7030A0"/>
                </a:solidFill>
              </a:rPr>
              <a:t> </a:t>
            </a:r>
          </a:p>
          <a:p>
            <a:r>
              <a:rPr lang="en-AU" sz="2800" b="1" dirty="0" smtClean="0">
                <a:solidFill>
                  <a:srgbClr val="7030A0"/>
                </a:solidFill>
              </a:rPr>
              <a:t>The Elder</a:t>
            </a:r>
          </a:p>
          <a:p>
            <a:endParaRPr lang="en-AU" sz="2800" b="1" dirty="0" smtClean="0">
              <a:solidFill>
                <a:srgbClr val="7030A0"/>
              </a:solidFill>
            </a:endParaRPr>
          </a:p>
        </p:txBody>
      </p:sp>
      <p:pic>
        <p:nvPicPr>
          <p:cNvPr id="12292" name="Picture 4" descr="http://holy-icons.com/site/wp-content/uploads/2009/08/s_macrinalarge.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291" t="4691" r="6449" b="5812"/>
          <a:stretch/>
        </p:blipFill>
        <p:spPr bwMode="auto">
          <a:xfrm>
            <a:off x="635106" y="2715437"/>
            <a:ext cx="3044767"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02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1.bp.blogspot.com/-snlYNy938Fg/UAdSc-4DuKI/AAAAAAAAF6k/sgIlxwTfhH8/s1600/s133500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20" y="704857"/>
            <a:ext cx="4467753" cy="49964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19" y="5689222"/>
            <a:ext cx="4467753" cy="646331"/>
          </a:xfrm>
          <a:prstGeom prst="rect">
            <a:avLst/>
          </a:prstGeom>
        </p:spPr>
        <p:txBody>
          <a:bodyPr wrap="square">
            <a:spAutoFit/>
          </a:bodyPr>
          <a:lstStyle/>
          <a:p>
            <a:r>
              <a:rPr lang="en-AU" b="1" i="1" dirty="0" smtClean="0"/>
              <a:t>St. Gregory, St. </a:t>
            </a:r>
            <a:r>
              <a:rPr lang="en-AU" b="1" i="1" dirty="0" err="1" smtClean="0"/>
              <a:t>Macrina</a:t>
            </a:r>
            <a:r>
              <a:rPr lang="en-AU" b="1" i="1" dirty="0" smtClean="0"/>
              <a:t>, St. </a:t>
            </a:r>
            <a:r>
              <a:rPr lang="en-AU" b="1" i="1" dirty="0" err="1" smtClean="0"/>
              <a:t>Emmelia</a:t>
            </a:r>
            <a:r>
              <a:rPr lang="en-AU" b="1" i="1" dirty="0" smtClean="0"/>
              <a:t>, </a:t>
            </a:r>
          </a:p>
          <a:p>
            <a:r>
              <a:rPr lang="en-AU" b="1" i="1" dirty="0" smtClean="0"/>
              <a:t>St. Peter of </a:t>
            </a:r>
            <a:r>
              <a:rPr lang="en-AU" b="1" i="1" dirty="0" err="1" smtClean="0"/>
              <a:t>Sebaste</a:t>
            </a:r>
            <a:r>
              <a:rPr lang="en-AU" b="1" i="1" dirty="0" smtClean="0"/>
              <a:t>, St. Basil the Great</a:t>
            </a:r>
            <a:endParaRPr lang="en-AU" dirty="0"/>
          </a:p>
        </p:txBody>
      </p:sp>
      <p:pic>
        <p:nvPicPr>
          <p:cNvPr id="15364" name="Picture 4" descr="http://3.bp.blogspot.com/-pvDa2zCIHXg/TyGJByt4i_I/AAAAAAAAHD4/PHXSjXjlcxY/s1600/macrinawithbrothers.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5062" b="7435"/>
          <a:stretch/>
        </p:blipFill>
        <p:spPr bwMode="auto">
          <a:xfrm>
            <a:off x="5220072" y="381287"/>
            <a:ext cx="3677394" cy="62040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9805" y="0"/>
            <a:ext cx="5472381" cy="707886"/>
          </a:xfrm>
          <a:prstGeom prst="rect">
            <a:avLst/>
          </a:prstGeom>
          <a:noFill/>
        </p:spPr>
        <p:txBody>
          <a:bodyPr wrap="square" rtlCol="0">
            <a:spAutoFit/>
          </a:bodyPr>
          <a:lstStyle/>
          <a:p>
            <a:pPr algn="ctr"/>
            <a:r>
              <a:rPr lang="en-AU" sz="4000" dirty="0" smtClean="0">
                <a:solidFill>
                  <a:srgbClr val="0070C0"/>
                </a:solidFill>
              </a:rPr>
              <a:t>Family Portraits</a:t>
            </a:r>
            <a:endParaRPr lang="en-AU" sz="4000" dirty="0">
              <a:solidFill>
                <a:srgbClr val="0070C0"/>
              </a:solidFill>
            </a:endParaRPr>
          </a:p>
        </p:txBody>
      </p:sp>
    </p:spTree>
    <p:extLst>
      <p:ext uri="{BB962C8B-B14F-4D97-AF65-F5344CB8AC3E}">
        <p14:creationId xmlns:p14="http://schemas.microsoft.com/office/powerpoint/2010/main" val="676739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8136904" cy="1384995"/>
          </a:xfrm>
          <a:prstGeom prst="rect">
            <a:avLst/>
          </a:prstGeom>
          <a:noFill/>
        </p:spPr>
        <p:txBody>
          <a:bodyPr wrap="square" rtlCol="0">
            <a:spAutoFit/>
          </a:bodyPr>
          <a:lstStyle/>
          <a:p>
            <a:r>
              <a:rPr lang="en-AU" sz="2800" dirty="0" smtClean="0"/>
              <a:t>With the guidance of his older sister St </a:t>
            </a:r>
            <a:r>
              <a:rPr lang="en-AU" sz="2800" dirty="0" err="1" smtClean="0"/>
              <a:t>Macrina</a:t>
            </a:r>
            <a:r>
              <a:rPr lang="en-AU" sz="2800" dirty="0" smtClean="0"/>
              <a:t>, </a:t>
            </a:r>
            <a:endParaRPr lang="en-AU" sz="2800" dirty="0" smtClean="0"/>
          </a:p>
          <a:p>
            <a:r>
              <a:rPr lang="en-AU" sz="2800" dirty="0" smtClean="0"/>
              <a:t>St </a:t>
            </a:r>
            <a:r>
              <a:rPr lang="en-AU" sz="2800" dirty="0" smtClean="0"/>
              <a:t>Basil became an ascetic monk in Athens along with his intimate friend St Gregory The Theologian.</a:t>
            </a:r>
            <a:endParaRPr lang="en-AU" sz="2800" dirty="0"/>
          </a:p>
        </p:txBody>
      </p:sp>
      <p:pic>
        <p:nvPicPr>
          <p:cNvPr id="14338" name="Picture 2" descr="http://www.catholicculture.org/culture/liturgicalyear/pictures/1_2_greg_basil.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11058" y="2420888"/>
            <a:ext cx="4279333" cy="3744416"/>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3506"/>
            <a:ext cx="8856984" cy="4339650"/>
          </a:xfrm>
          <a:prstGeom prst="rect">
            <a:avLst/>
          </a:prstGeom>
          <a:noFill/>
        </p:spPr>
        <p:txBody>
          <a:bodyPr wrap="square" rtlCol="0">
            <a:spAutoFit/>
          </a:bodyPr>
          <a:lstStyle/>
          <a:p>
            <a:r>
              <a:rPr lang="en-AU" sz="2400" dirty="0" smtClean="0"/>
              <a:t>He organised the monastic life by setting rules for prayer, work, study and guidance.</a:t>
            </a:r>
          </a:p>
          <a:p>
            <a:endParaRPr lang="en-AU" sz="2400" dirty="0"/>
          </a:p>
          <a:p>
            <a:endParaRPr lang="en-AU" sz="2400" dirty="0" smtClean="0"/>
          </a:p>
          <a:p>
            <a:r>
              <a:rPr lang="en-AU" sz="2400" dirty="0" smtClean="0"/>
              <a:t>St Basil’s Hermitage </a:t>
            </a:r>
            <a:r>
              <a:rPr lang="en-AU" sz="3600" dirty="0" smtClean="0">
                <a:solidFill>
                  <a:srgbClr val="0070C0"/>
                </a:solidFill>
                <a:sym typeface="Webdings"/>
              </a:rPr>
              <a:t></a:t>
            </a:r>
          </a:p>
          <a:p>
            <a:r>
              <a:rPr lang="en-AU" sz="2400" dirty="0" smtClean="0">
                <a:sym typeface="Webdings"/>
              </a:rPr>
              <a:t>On Iris River </a:t>
            </a:r>
          </a:p>
          <a:p>
            <a:r>
              <a:rPr lang="en-AU" sz="2400" dirty="0" smtClean="0">
                <a:sym typeface="Webdings"/>
              </a:rPr>
              <a:t>(Pontus) near his mother</a:t>
            </a:r>
          </a:p>
          <a:p>
            <a:r>
              <a:rPr lang="en-AU" sz="2400" dirty="0" smtClean="0">
                <a:sym typeface="Webdings"/>
              </a:rPr>
              <a:t>And sister’s hermitage.</a:t>
            </a:r>
            <a:endParaRPr lang="en-AU" sz="2400" dirty="0"/>
          </a:p>
          <a:p>
            <a:endParaRPr lang="en-AU" sz="2400" dirty="0" smtClean="0"/>
          </a:p>
          <a:p>
            <a:r>
              <a:rPr lang="en-AU" sz="2400" dirty="0" smtClean="0"/>
              <a:t>He established a monastery for nuns under the leadership of his sister St. </a:t>
            </a:r>
            <a:r>
              <a:rPr lang="en-AU" sz="2400" dirty="0" err="1" smtClean="0"/>
              <a:t>Macrina</a:t>
            </a:r>
            <a:r>
              <a:rPr lang="en-AU" sz="2400" dirty="0" smtClean="0"/>
              <a:t>.</a:t>
            </a:r>
            <a:endParaRPr lang="en-AU" sz="2400" dirty="0"/>
          </a:p>
        </p:txBody>
      </p:sp>
      <p:pic>
        <p:nvPicPr>
          <p:cNvPr id="16386" name="Picture 2" descr="http://www.orthodoxinfo.com/images/decani/stvas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58396"/>
            <a:ext cx="4464496"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88" name="Picture 4" descr="http://www.kingrichards.com/pics/catalog2/220/75122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21296"/>
          <a:stretch/>
        </p:blipFill>
        <p:spPr bwMode="auto">
          <a:xfrm>
            <a:off x="4355976" y="4149080"/>
            <a:ext cx="326549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65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anor Colleg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22826" y="0"/>
            <a:ext cx="3421174" cy="28529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Manor College Annual Review"/>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7046" t="50385" r="4151" b="13196"/>
          <a:stretch/>
        </p:blipFill>
        <p:spPr bwMode="auto">
          <a:xfrm>
            <a:off x="-9607" y="76251"/>
            <a:ext cx="5722826" cy="3023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2826" y="2498413"/>
            <a:ext cx="3421174" cy="369332"/>
          </a:xfrm>
          <a:prstGeom prst="rect">
            <a:avLst/>
          </a:prstGeom>
          <a:noFill/>
        </p:spPr>
        <p:txBody>
          <a:bodyPr wrap="square" rtlCol="0">
            <a:spAutoFit/>
          </a:bodyPr>
          <a:lstStyle/>
          <a:p>
            <a:r>
              <a:rPr lang="en-AU" b="1" dirty="0" smtClean="0"/>
              <a:t>28/11/1911</a:t>
            </a:r>
            <a:endParaRPr lang="en-AU" b="1" dirty="0"/>
          </a:p>
        </p:txBody>
      </p:sp>
      <p:pic>
        <p:nvPicPr>
          <p:cNvPr id="17414" name="Picture 6" descr="Manor Colle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2965449"/>
            <a:ext cx="9036496" cy="36177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6398488"/>
            <a:ext cx="8496944" cy="369332"/>
          </a:xfrm>
          <a:prstGeom prst="rect">
            <a:avLst/>
          </a:prstGeom>
          <a:noFill/>
        </p:spPr>
        <p:txBody>
          <a:bodyPr wrap="square" rtlCol="0">
            <a:spAutoFit/>
          </a:bodyPr>
          <a:lstStyle/>
          <a:p>
            <a:r>
              <a:rPr lang="en-AU" dirty="0" smtClean="0"/>
              <a:t>1947                                                    1977                                              </a:t>
            </a:r>
            <a:endParaRPr lang="en-AU" dirty="0"/>
          </a:p>
        </p:txBody>
      </p:sp>
      <p:sp>
        <p:nvSpPr>
          <p:cNvPr id="3" name="TextBox 2"/>
          <p:cNvSpPr txBox="1"/>
          <p:nvPr/>
        </p:nvSpPr>
        <p:spPr>
          <a:xfrm>
            <a:off x="0" y="0"/>
            <a:ext cx="461665" cy="5517232"/>
          </a:xfrm>
          <a:prstGeom prst="rect">
            <a:avLst/>
          </a:prstGeom>
          <a:noFill/>
        </p:spPr>
        <p:txBody>
          <a:bodyPr vert="vert270" wrap="square" rtlCol="0">
            <a:spAutoFit/>
          </a:bodyPr>
          <a:lstStyle/>
          <a:p>
            <a:pPr algn="r"/>
            <a:r>
              <a:rPr lang="en-AU" b="1" spc="300" dirty="0" smtClean="0">
                <a:solidFill>
                  <a:srgbClr val="C00000"/>
                </a:solidFill>
              </a:rPr>
              <a:t>Article  from  American  newspaper.</a:t>
            </a:r>
            <a:endParaRPr lang="en-AU" b="1" spc="300" dirty="0">
              <a:solidFill>
                <a:srgbClr val="C00000"/>
              </a:solidFill>
            </a:endParaRPr>
          </a:p>
        </p:txBody>
      </p:sp>
    </p:spTree>
    <p:extLst>
      <p:ext uri="{BB962C8B-B14F-4D97-AF65-F5344CB8AC3E}">
        <p14:creationId xmlns:p14="http://schemas.microsoft.com/office/powerpoint/2010/main" val="1082976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748972" cy="6555641"/>
          </a:xfrm>
          <a:prstGeom prst="rect">
            <a:avLst/>
          </a:prstGeom>
          <a:noFill/>
        </p:spPr>
        <p:txBody>
          <a:bodyPr wrap="square" rtlCol="0">
            <a:spAutoFit/>
          </a:bodyPr>
          <a:lstStyle/>
          <a:p>
            <a:r>
              <a:rPr lang="en-AU" sz="2800" dirty="0" smtClean="0"/>
              <a:t>St Basil defended the faith against Aryanism before the Arian Emperor Valens </a:t>
            </a:r>
          </a:p>
          <a:p>
            <a:endParaRPr lang="en-AU" sz="2800" dirty="0"/>
          </a:p>
          <a:p>
            <a:r>
              <a:rPr lang="en-AU" sz="2800" dirty="0" smtClean="0"/>
              <a:t>St Basil became famous and was ordained</a:t>
            </a:r>
          </a:p>
          <a:p>
            <a:r>
              <a:rPr lang="en-AU" sz="2800" dirty="0" smtClean="0"/>
              <a:t>An Archbishop of Caesarea of Cappadocia</a:t>
            </a:r>
          </a:p>
          <a:p>
            <a:r>
              <a:rPr lang="en-AU" sz="2800" dirty="0" smtClean="0"/>
              <a:t>In 370AD (for 8 years).</a:t>
            </a:r>
          </a:p>
          <a:p>
            <a:endParaRPr lang="en-AU" sz="2800" dirty="0"/>
          </a:p>
          <a:p>
            <a:r>
              <a:rPr lang="en-AU" sz="2800" dirty="0" smtClean="0"/>
              <a:t>Valens aroused great persecution against </a:t>
            </a:r>
          </a:p>
          <a:p>
            <a:r>
              <a:rPr lang="en-AU" sz="2800" dirty="0" smtClean="0"/>
              <a:t>Christians. St Basil confirmed and </a:t>
            </a:r>
          </a:p>
          <a:p>
            <a:r>
              <a:rPr lang="en-AU" sz="2800" dirty="0" smtClean="0"/>
              <a:t>Strengthened the people. </a:t>
            </a:r>
          </a:p>
          <a:p>
            <a:endParaRPr lang="en-AU" sz="2800" dirty="0"/>
          </a:p>
          <a:p>
            <a:r>
              <a:rPr lang="en-AU" sz="2800" dirty="0" smtClean="0"/>
              <a:t>Valens threatened to: 	1. Confiscate his possessions</a:t>
            </a:r>
          </a:p>
          <a:p>
            <a:r>
              <a:rPr lang="en-AU" sz="2800" dirty="0" smtClean="0"/>
              <a:t>				2. Send him to exile	</a:t>
            </a:r>
          </a:p>
          <a:p>
            <a:r>
              <a:rPr lang="en-AU" sz="2800" dirty="0" smtClean="0"/>
              <a:t>				3. Torture him		</a:t>
            </a:r>
          </a:p>
          <a:p>
            <a:r>
              <a:rPr lang="en-AU" sz="2800" dirty="0" smtClean="0"/>
              <a:t>				4. Kill him</a:t>
            </a:r>
            <a:endParaRPr lang="en-AU" sz="2800" dirty="0"/>
          </a:p>
        </p:txBody>
      </p:sp>
      <p:pic>
        <p:nvPicPr>
          <p:cNvPr id="3" name="Picture 4" descr="http://www.s9.com/images/portraits/30955_Valens.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480212" y="693416"/>
            <a:ext cx="2520280" cy="3321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35446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http://fictionpals.files.wordpress.com/2012/11/beatup_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4576"/>
            <a:ext cx="2267744" cy="14131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137965"/>
            <a:ext cx="9036496" cy="6740307"/>
          </a:xfrm>
          <a:prstGeom prst="rect">
            <a:avLst/>
          </a:prstGeom>
          <a:noFill/>
        </p:spPr>
        <p:txBody>
          <a:bodyPr wrap="square" rtlCol="0">
            <a:spAutoFit/>
          </a:bodyPr>
          <a:lstStyle/>
          <a:p>
            <a:r>
              <a:rPr lang="en-AU" sz="2400" dirty="0" smtClean="0"/>
              <a:t>St Basil was not frightened in any way and responded to each of the threats as follows:</a:t>
            </a:r>
          </a:p>
          <a:p>
            <a:pPr marL="457200" indent="-457200">
              <a:buAutoNum type="arabicPeriod"/>
            </a:pPr>
            <a:r>
              <a:rPr lang="en-AU" sz="2400" dirty="0" smtClean="0"/>
              <a:t>Nothing to confiscate except some old clothes and some books</a:t>
            </a:r>
          </a:p>
          <a:p>
            <a:r>
              <a:rPr lang="en-AU" sz="2400" dirty="0" smtClean="0"/>
              <a:t>                           (</a:t>
            </a:r>
            <a:r>
              <a:rPr lang="en-AU" sz="2400" dirty="0" err="1" smtClean="0"/>
              <a:t>Ascetism</a:t>
            </a:r>
            <a:r>
              <a:rPr lang="en-AU" sz="2400" dirty="0" smtClean="0"/>
              <a:t> and detachment from the materialistic world) </a:t>
            </a:r>
          </a:p>
          <a:p>
            <a:endParaRPr lang="en-AU" sz="2400" dirty="0"/>
          </a:p>
          <a:p>
            <a:endParaRPr lang="en-AU" sz="2400" dirty="0" smtClean="0"/>
          </a:p>
          <a:p>
            <a:r>
              <a:rPr lang="en-AU" sz="2400" dirty="0" smtClean="0"/>
              <a:t>2.  All the land are as a house of sojourn </a:t>
            </a:r>
          </a:p>
          <a:p>
            <a:r>
              <a:rPr lang="en-AU" sz="2400" dirty="0" smtClean="0"/>
              <a:t>(transit till we reach our real and </a:t>
            </a:r>
          </a:p>
          <a:p>
            <a:r>
              <a:rPr lang="en-AU" sz="2400" dirty="0" smtClean="0"/>
              <a:t>everlasting Home of comfort)</a:t>
            </a:r>
          </a:p>
          <a:p>
            <a:endParaRPr lang="en-AU" sz="2400" dirty="0" smtClean="0"/>
          </a:p>
          <a:p>
            <a:pPr marL="457200" indent="-457200">
              <a:buAutoNum type="arabicPeriod" startAt="3"/>
            </a:pPr>
            <a:r>
              <a:rPr lang="en-AU" sz="2400" dirty="0" smtClean="0"/>
              <a:t>Torture could not frighten a body that has already died (a monk has 				died to the world and the funeral prayer 				is prayed on them)</a:t>
            </a:r>
          </a:p>
          <a:p>
            <a:pPr marL="457200" indent="-457200">
              <a:buAutoNum type="arabicPeriod" startAt="3"/>
            </a:pPr>
            <a:endParaRPr lang="en-AU" sz="2400" dirty="0"/>
          </a:p>
          <a:p>
            <a:pPr marL="457200" indent="-457200">
              <a:buAutoNum type="arabicPeriod" startAt="3"/>
            </a:pPr>
            <a:endParaRPr lang="en-AU" sz="2400" dirty="0" smtClean="0"/>
          </a:p>
          <a:p>
            <a:endParaRPr lang="en-AU" sz="2400" dirty="0" smtClean="0"/>
          </a:p>
          <a:p>
            <a:pPr marL="457200" indent="-457200">
              <a:buAutoNum type="arabicPeriod" startAt="4"/>
            </a:pPr>
            <a:r>
              <a:rPr lang="en-AU" sz="2400" dirty="0" smtClean="0"/>
              <a:t>Death is a friend which would accompany me </a:t>
            </a:r>
          </a:p>
          <a:p>
            <a:r>
              <a:rPr lang="en-AU" sz="2400" dirty="0" smtClean="0"/>
              <a:t>on  my final journey to the true homeland. </a:t>
            </a:r>
            <a:endParaRPr lang="en-AU" sz="2400" dirty="0"/>
          </a:p>
        </p:txBody>
      </p:sp>
      <p:pic>
        <p:nvPicPr>
          <p:cNvPr id="18436" name="Picture 4" descr="http://www.stmaryseattle.org/images/monk.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4304382"/>
            <a:ext cx="2592288" cy="1666471"/>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http://www.qantas.com.au/img/760x200/family-zone/children-travelling.jp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8606" r="51756"/>
          <a:stretch/>
        </p:blipFill>
        <p:spPr bwMode="auto">
          <a:xfrm>
            <a:off x="5436096" y="1700808"/>
            <a:ext cx="338437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funeralhomesinclevelandohio.com/wp-content/uploads/2012/06/dove_bird_from_sky-norm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4671811"/>
            <a:ext cx="2698895" cy="218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858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3970318"/>
          </a:xfrm>
          <a:prstGeom prst="rect">
            <a:avLst/>
          </a:prstGeom>
          <a:noFill/>
        </p:spPr>
        <p:txBody>
          <a:bodyPr wrap="square" rtlCol="0">
            <a:spAutoFit/>
          </a:bodyPr>
          <a:lstStyle/>
          <a:p>
            <a:r>
              <a:rPr lang="en-AU" sz="2800" dirty="0" smtClean="0"/>
              <a:t>Valens became very angry and ordered the exile of St Basil. As the carriage was waiting for him at the door, suddenly Valens reversed the decision because his only son died and Valens’ wife believed the reason was the exile of the saint. She sent asking St Basil to pray for her son. </a:t>
            </a:r>
          </a:p>
          <a:p>
            <a:r>
              <a:rPr lang="en-AU" sz="2800" dirty="0" smtClean="0"/>
              <a:t>St Basil asked if Valens was ready to baptise the child in the orthodox faith and he promised.</a:t>
            </a:r>
          </a:p>
          <a:p>
            <a:r>
              <a:rPr lang="en-AU" sz="2800" dirty="0" smtClean="0"/>
              <a:t>After the </a:t>
            </a:r>
            <a:r>
              <a:rPr lang="en-AU" sz="2800" dirty="0" smtClean="0">
                <a:solidFill>
                  <a:srgbClr val="C00000"/>
                </a:solidFill>
              </a:rPr>
              <a:t>child was restored to life</a:t>
            </a:r>
            <a:r>
              <a:rPr lang="en-AU" sz="2800" dirty="0" smtClean="0"/>
              <a:t>, Valens baptised him in the Arian faith and the child shortly died. </a:t>
            </a:r>
            <a:endParaRPr lang="en-AU" sz="2800" dirty="0"/>
          </a:p>
        </p:txBody>
      </p:sp>
      <p:pic>
        <p:nvPicPr>
          <p:cNvPr id="20482" name="Picture 2" descr="http://fc00.deviantart.net/fs70/i/2010/223/a/8/Broken_Promise_by_RAOcreati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9500" y="4077072"/>
            <a:ext cx="3465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75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y\AppData\Local\Microsoft\Windows\Temporary Internet Files\Content.IE5\QG616S68\MC900434403[1].wmf"/>
          <p:cNvPicPr>
            <a:picLocks noChangeAspect="1" noChangeArrowheads="1"/>
          </p:cNvPicPr>
          <p:nvPr/>
        </p:nvPicPr>
        <p:blipFill>
          <a:blip r:embed="rId3" cstate="print">
            <a:lum bright="72000" contrast="-85000"/>
          </a:blip>
          <a:srcRect/>
          <a:stretch>
            <a:fillRect/>
          </a:stretch>
        </p:blipFill>
        <p:spPr bwMode="auto">
          <a:xfrm>
            <a:off x="1331640" y="260648"/>
            <a:ext cx="6408712" cy="6336704"/>
          </a:xfrm>
          <a:prstGeom prst="rect">
            <a:avLst/>
          </a:prstGeom>
          <a:noFill/>
        </p:spPr>
      </p:pic>
      <p:pic>
        <p:nvPicPr>
          <p:cNvPr id="1030" name="Picture 6" descr="C:\Users\Mary\AppData\Local\Microsoft\Windows\Temporary Internet Files\Content.IE5\84KBQYTE\MC900432531[3].png"/>
          <p:cNvPicPr>
            <a:picLocks noChangeAspect="1" noChangeArrowheads="1"/>
          </p:cNvPicPr>
          <p:nvPr/>
        </p:nvPicPr>
        <p:blipFill>
          <a:blip r:embed="rId4" cstate="print"/>
          <a:srcRect/>
          <a:stretch>
            <a:fillRect/>
          </a:stretch>
        </p:blipFill>
        <p:spPr bwMode="auto">
          <a:xfrm>
            <a:off x="2267744" y="2996952"/>
            <a:ext cx="720080" cy="720080"/>
          </a:xfrm>
          <a:prstGeom prst="rect">
            <a:avLst/>
          </a:prstGeom>
          <a:noFill/>
        </p:spPr>
      </p:pic>
      <p:pic>
        <p:nvPicPr>
          <p:cNvPr id="2053" name="Picture 5" descr="C:\Users\Mary\AppData\Local\Microsoft\Windows\Temporary Internet Files\Content.IE5\3RHR3VE0\MC900105210[1].wmf"/>
          <p:cNvPicPr>
            <a:picLocks noChangeAspect="1" noChangeArrowheads="1"/>
          </p:cNvPicPr>
          <p:nvPr/>
        </p:nvPicPr>
        <p:blipFill>
          <a:blip r:embed="rId5" cstate="print"/>
          <a:srcRect/>
          <a:stretch>
            <a:fillRect/>
          </a:stretch>
        </p:blipFill>
        <p:spPr bwMode="auto">
          <a:xfrm>
            <a:off x="3203848" y="2564904"/>
            <a:ext cx="1854403" cy="1668780"/>
          </a:xfrm>
          <a:prstGeom prst="rect">
            <a:avLst/>
          </a:prstGeom>
          <a:noFill/>
        </p:spPr>
      </p:pic>
      <p:cxnSp>
        <p:nvCxnSpPr>
          <p:cNvPr id="11" name="Straight Connector 10"/>
          <p:cNvCxnSpPr/>
          <p:nvPr/>
        </p:nvCxnSpPr>
        <p:spPr>
          <a:xfrm>
            <a:off x="2915816" y="4005064"/>
            <a:ext cx="237626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6" descr="C:\Users\Mary\AppData\Local\Microsoft\Windows\Temporary Internet Files\Content.IE5\84KBQYTE\MC900432531[3].png"/>
          <p:cNvPicPr>
            <a:picLocks noChangeAspect="1" noChangeArrowheads="1"/>
          </p:cNvPicPr>
          <p:nvPr/>
        </p:nvPicPr>
        <p:blipFill>
          <a:blip r:embed="rId4" cstate="print"/>
          <a:srcRect/>
          <a:stretch>
            <a:fillRect/>
          </a:stretch>
        </p:blipFill>
        <p:spPr bwMode="auto">
          <a:xfrm>
            <a:off x="5148064" y="2996952"/>
            <a:ext cx="720080" cy="720080"/>
          </a:xfrm>
          <a:prstGeom prst="rect">
            <a:avLst/>
          </a:prstGeom>
          <a:noFill/>
        </p:spPr>
      </p:pic>
      <p:pic>
        <p:nvPicPr>
          <p:cNvPr id="2055" name="Picture 7" descr="http://4.bp.blogspot.com/-o4wx2MCH3sM/TkXHYP58rBI/AAAAAAAAArM/zAYVMoBv-SM/s1600/Tom-and-Jerry-Cartoons-+1.jpg"/>
          <p:cNvPicPr>
            <a:picLocks noChangeAspect="1" noChangeArrowheads="1"/>
          </p:cNvPicPr>
          <p:nvPr/>
        </p:nvPicPr>
        <p:blipFill>
          <a:blip r:embed="rId6" cstate="print"/>
          <a:srcRect/>
          <a:stretch>
            <a:fillRect/>
          </a:stretch>
        </p:blipFill>
        <p:spPr bwMode="auto">
          <a:xfrm>
            <a:off x="6300192" y="2708920"/>
            <a:ext cx="2304256" cy="1440160"/>
          </a:xfrm>
          <a:prstGeom prst="rect">
            <a:avLst/>
          </a:prstGeom>
          <a:noFill/>
        </p:spPr>
      </p:pic>
      <p:cxnSp>
        <p:nvCxnSpPr>
          <p:cNvPr id="18" name="Straight Arrow Connector 17"/>
          <p:cNvCxnSpPr/>
          <p:nvPr/>
        </p:nvCxnSpPr>
        <p:spPr>
          <a:xfrm>
            <a:off x="5364088" y="2276872"/>
            <a:ext cx="1152128" cy="7200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9" name="Picture 11" descr="C:\Users\Mary\AppData\Local\Microsoft\Windows\Temporary Internet Files\Content.IE5\3RHR3VE0\MC900113446[1].wmf"/>
          <p:cNvPicPr>
            <a:picLocks noChangeAspect="1" noChangeArrowheads="1"/>
          </p:cNvPicPr>
          <p:nvPr/>
        </p:nvPicPr>
        <p:blipFill>
          <a:blip r:embed="rId7" cstate="print"/>
          <a:srcRect/>
          <a:stretch>
            <a:fillRect/>
          </a:stretch>
        </p:blipFill>
        <p:spPr bwMode="auto">
          <a:xfrm>
            <a:off x="683568" y="2060848"/>
            <a:ext cx="1273312" cy="2159081"/>
          </a:xfrm>
          <a:prstGeom prst="rect">
            <a:avLst/>
          </a:prstGeom>
          <a:noFill/>
        </p:spPr>
      </p:pic>
      <p:cxnSp>
        <p:nvCxnSpPr>
          <p:cNvPr id="21" name="Straight Arrow Connector 20"/>
          <p:cNvCxnSpPr/>
          <p:nvPr/>
        </p:nvCxnSpPr>
        <p:spPr>
          <a:xfrm flipH="1" flipV="1">
            <a:off x="1043608" y="4149080"/>
            <a:ext cx="216024"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059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7"/>
            <a:ext cx="7848872" cy="954107"/>
          </a:xfrm>
          <a:prstGeom prst="rect">
            <a:avLst/>
          </a:prstGeom>
          <a:noFill/>
        </p:spPr>
        <p:txBody>
          <a:bodyPr wrap="square" rtlCol="0">
            <a:spAutoFit/>
          </a:bodyPr>
          <a:lstStyle/>
          <a:p>
            <a:pPr algn="ctr"/>
            <a:r>
              <a:rPr lang="en-AU" sz="2800" dirty="0" smtClean="0"/>
              <a:t>St Basil the Great wrote the well known Liturgy of St Basil which is used by our church today.</a:t>
            </a:r>
            <a:endParaRPr lang="en-AU" sz="2800" dirty="0"/>
          </a:p>
        </p:txBody>
      </p:sp>
      <p:pic>
        <p:nvPicPr>
          <p:cNvPr id="24578" name="Picture 2" descr="http://cdn3.fishpond.com.au/0013/305/275/2890943/4.jpe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5709" t="16287" r="16501" b="16252"/>
          <a:stretch/>
        </p:blipFill>
        <p:spPr bwMode="auto">
          <a:xfrm>
            <a:off x="2557454" y="1242078"/>
            <a:ext cx="3957083"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04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ache2.asset-cache.net/xt/200384373-001.jpg?v=1&amp;g=fs1%7C0%7CTSIR%7C43%7C731&amp;s=1"/>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6320" t="7474" r="22248" b="9909"/>
          <a:stretch/>
        </p:blipFill>
        <p:spPr bwMode="auto">
          <a:xfrm rot="4839611">
            <a:off x="5777350" y="1898977"/>
            <a:ext cx="1666568" cy="32741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ache2.asset-cache.net/xt/200384373-001.jpg?v=1&amp;g=fs1%7C0%7CTSIR%7C43%7C731&amp;s=1"/>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6320" t="7474" r="22248" b="9909"/>
          <a:stretch/>
        </p:blipFill>
        <p:spPr bwMode="auto">
          <a:xfrm rot="2695844">
            <a:off x="4332704" y="1595203"/>
            <a:ext cx="1666568" cy="32741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188640"/>
            <a:ext cx="8712968" cy="5262979"/>
          </a:xfrm>
          <a:prstGeom prst="rect">
            <a:avLst/>
          </a:prstGeom>
          <a:noFill/>
        </p:spPr>
        <p:txBody>
          <a:bodyPr wrap="square" rtlCol="0">
            <a:spAutoFit/>
          </a:bodyPr>
          <a:lstStyle/>
          <a:p>
            <a:r>
              <a:rPr lang="en-AU" sz="2800" dirty="0" smtClean="0"/>
              <a:t>Valens counsellors convinced him to exile St Basil since he would not accept Arians into communion. </a:t>
            </a:r>
          </a:p>
          <a:p>
            <a:r>
              <a:rPr lang="en-AU" sz="2800" dirty="0" smtClean="0"/>
              <a:t>He wanted to sign the exile decree but his pen broke three time, he was angered and declined the exile.</a:t>
            </a:r>
          </a:p>
          <a:p>
            <a:endParaRPr lang="en-AU" sz="2800" dirty="0"/>
          </a:p>
          <a:p>
            <a:endParaRPr lang="en-AU" sz="2800" dirty="0" smtClean="0"/>
          </a:p>
          <a:p>
            <a:endParaRPr lang="en-AU" sz="2800" dirty="0"/>
          </a:p>
          <a:p>
            <a:endParaRPr lang="en-AU" sz="2800" dirty="0" smtClean="0"/>
          </a:p>
          <a:p>
            <a:endParaRPr lang="en-AU" sz="2800" dirty="0"/>
          </a:p>
          <a:p>
            <a:endParaRPr lang="en-AU" sz="2800" dirty="0" smtClean="0"/>
          </a:p>
          <a:p>
            <a:endParaRPr lang="en-AU" sz="2800" dirty="0" smtClean="0"/>
          </a:p>
          <a:p>
            <a:r>
              <a:rPr lang="en-AU" sz="2800" dirty="0" smtClean="0"/>
              <a:t>St Basil departed in peace at the age of 49.</a:t>
            </a:r>
            <a:endParaRPr lang="en-AU" sz="2800" dirty="0"/>
          </a:p>
        </p:txBody>
      </p:sp>
      <p:pic>
        <p:nvPicPr>
          <p:cNvPr id="21506" name="Picture 2" descr="http://cache2.asset-cache.net/xt/200384373-001.jpg?v=1&amp;g=fs1%7C0%7CTSIR%7C43%7C731&amp;s=1"/>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6320" t="7474" r="22248" b="9909"/>
          <a:stretch/>
        </p:blipFill>
        <p:spPr bwMode="auto">
          <a:xfrm rot="18290642">
            <a:off x="1850055" y="2042994"/>
            <a:ext cx="1666568" cy="327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97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ttp://1.bp.blogspot.com/_UOJjUH2o_wM/S7iUfI2eMcI/AAAAAAAADgg/N49-SF-8JpY/s1600/agios_grigorios_o_theologos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4913" y="764704"/>
            <a:ext cx="4048125" cy="5619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13038" y="1628800"/>
            <a:ext cx="4630962" cy="5509200"/>
          </a:xfrm>
          <a:prstGeom prst="rect">
            <a:avLst/>
          </a:prstGeom>
          <a:noFill/>
        </p:spPr>
        <p:txBody>
          <a:bodyPr wrap="square" rtlCol="0">
            <a:spAutoFit/>
          </a:bodyPr>
          <a:lstStyle/>
          <a:p>
            <a:pPr algn="ctr"/>
            <a:r>
              <a:rPr lang="en-AU" sz="8800" b="1" dirty="0" smtClean="0">
                <a:solidFill>
                  <a:srgbClr val="C00000"/>
                </a:solidFill>
                <a:effectLst>
                  <a:outerShdw blurRad="38100" dist="38100" dir="2700000" algn="tl">
                    <a:srgbClr val="000000">
                      <a:alpha val="43137"/>
                    </a:srgbClr>
                  </a:outerShdw>
                </a:effectLst>
                <a:latin typeface="Edwardian Script ITC" pitchFamily="66" charset="0"/>
              </a:rPr>
              <a:t>St Gregory</a:t>
            </a:r>
          </a:p>
          <a:p>
            <a:pPr algn="ctr"/>
            <a:r>
              <a:rPr lang="en-AU" sz="8800" b="1" dirty="0" smtClean="0">
                <a:solidFill>
                  <a:srgbClr val="C00000"/>
                </a:solidFill>
                <a:effectLst>
                  <a:outerShdw blurRad="38100" dist="38100" dir="2700000" algn="tl">
                    <a:srgbClr val="000000">
                      <a:alpha val="43137"/>
                    </a:srgbClr>
                  </a:outerShdw>
                </a:effectLst>
                <a:latin typeface="Edwardian Script ITC" pitchFamily="66" charset="0"/>
              </a:rPr>
              <a:t>The Theologian</a:t>
            </a:r>
          </a:p>
          <a:p>
            <a:pPr algn="ctr"/>
            <a:endParaRPr lang="en-AU" sz="8800" b="1" dirty="0">
              <a:solidFill>
                <a:srgbClr val="C00000"/>
              </a:solidFill>
              <a:effectLst>
                <a:outerShdw blurRad="38100" dist="38100" dir="2700000" algn="tl">
                  <a:srgbClr val="000000">
                    <a:alpha val="43137"/>
                  </a:srgbClr>
                </a:outerShdw>
              </a:effectLst>
              <a:latin typeface="Edwardian Script ITC" pitchFamily="66" charset="0"/>
            </a:endParaRPr>
          </a:p>
        </p:txBody>
      </p:sp>
    </p:spTree>
    <p:extLst>
      <p:ext uri="{BB962C8B-B14F-4D97-AF65-F5344CB8AC3E}">
        <p14:creationId xmlns:p14="http://schemas.microsoft.com/office/powerpoint/2010/main" val="311065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155469"/>
              </p:ext>
            </p:extLst>
          </p:nvPr>
        </p:nvGraphicFramePr>
        <p:xfrm>
          <a:off x="208056" y="1938536"/>
          <a:ext cx="8935943" cy="1371600"/>
        </p:xfrm>
        <a:graphic>
          <a:graphicData uri="http://schemas.openxmlformats.org/drawingml/2006/table">
            <a:tbl>
              <a:tblPr/>
              <a:tblGrid>
                <a:gridCol w="8935943"/>
              </a:tblGrid>
              <a:tr h="0">
                <a:tc>
                  <a:txBody>
                    <a:bodyPr/>
                    <a:lstStyle/>
                    <a:p>
                      <a:pPr fontAlgn="t"/>
                      <a:r>
                        <a:rPr lang="en-AU" sz="2800" dirty="0">
                          <a:solidFill>
                            <a:srgbClr val="222222"/>
                          </a:solidFill>
                          <a:effectLst/>
                          <a:hlinkClick r:id="rId2"/>
                        </a:rPr>
                        <a:t>Born</a:t>
                      </a:r>
                      <a:r>
                        <a:rPr lang="en-AU" sz="2800" dirty="0">
                          <a:effectLst/>
                        </a:rPr>
                        <a:t>: AD 330, Cappadocia</a:t>
                      </a:r>
                    </a:p>
                    <a:p>
                      <a:pPr fontAlgn="t"/>
                      <a:r>
                        <a:rPr lang="en-AU" sz="2800" dirty="0">
                          <a:solidFill>
                            <a:srgbClr val="222222"/>
                          </a:solidFill>
                          <a:effectLst/>
                          <a:hlinkClick r:id="rId3"/>
                        </a:rPr>
                        <a:t>Died</a:t>
                      </a:r>
                      <a:r>
                        <a:rPr lang="en-AU" sz="2800" dirty="0">
                          <a:effectLst/>
                        </a:rPr>
                        <a:t>: January 25, 390 AD</a:t>
                      </a:r>
                    </a:p>
                    <a:p>
                      <a:pPr fontAlgn="t"/>
                      <a:r>
                        <a:rPr lang="en-AU" sz="2800" dirty="0">
                          <a:solidFill>
                            <a:srgbClr val="222222"/>
                          </a:solidFill>
                          <a:effectLst/>
                          <a:hlinkClick r:id="rId4"/>
                        </a:rPr>
                        <a:t>Siblings</a:t>
                      </a:r>
                      <a:r>
                        <a:rPr lang="en-AU" sz="2800" dirty="0">
                          <a:effectLst/>
                        </a:rPr>
                        <a:t>: </a:t>
                      </a:r>
                      <a:r>
                        <a:rPr lang="en-AU" sz="2800" b="1" dirty="0">
                          <a:solidFill>
                            <a:srgbClr val="7030A0"/>
                          </a:solidFill>
                          <a:effectLst/>
                        </a:rPr>
                        <a:t>Saint </a:t>
                      </a:r>
                      <a:r>
                        <a:rPr lang="en-AU" sz="2800" b="1" dirty="0" err="1">
                          <a:solidFill>
                            <a:srgbClr val="7030A0"/>
                          </a:solidFill>
                          <a:effectLst/>
                        </a:rPr>
                        <a:t>Caesarius</a:t>
                      </a:r>
                      <a:r>
                        <a:rPr lang="en-AU" sz="2800" b="1" dirty="0">
                          <a:solidFill>
                            <a:srgbClr val="7030A0"/>
                          </a:solidFill>
                          <a:effectLst/>
                        </a:rPr>
                        <a:t> of </a:t>
                      </a:r>
                      <a:r>
                        <a:rPr lang="en-AU" sz="2800" b="1" dirty="0" err="1" smtClean="0">
                          <a:solidFill>
                            <a:srgbClr val="7030A0"/>
                          </a:solidFill>
                          <a:effectLst/>
                        </a:rPr>
                        <a:t>Nazianzus</a:t>
                      </a:r>
                      <a:r>
                        <a:rPr lang="en-AU" sz="2800" b="1" baseline="0" dirty="0" smtClean="0">
                          <a:solidFill>
                            <a:srgbClr val="7030A0"/>
                          </a:solidFill>
                          <a:effectLst/>
                        </a:rPr>
                        <a:t>   </a:t>
                      </a:r>
                      <a:r>
                        <a:rPr lang="en-AU" sz="2800" b="1" dirty="0" smtClean="0">
                          <a:solidFill>
                            <a:srgbClr val="7030A0"/>
                          </a:solidFill>
                          <a:effectLst/>
                        </a:rPr>
                        <a:t>     Saint </a:t>
                      </a:r>
                      <a:r>
                        <a:rPr lang="en-AU" sz="2800" b="1" dirty="0" err="1">
                          <a:solidFill>
                            <a:srgbClr val="7030A0"/>
                          </a:solidFill>
                          <a:effectLst/>
                        </a:rPr>
                        <a:t>Gorgonia</a:t>
                      </a:r>
                      <a:endParaRPr lang="en-AU" sz="2800" b="1" dirty="0">
                        <a:solidFill>
                          <a:srgbClr val="7030A0"/>
                        </a:solidFill>
                        <a:effectLst/>
                      </a:endParaRPr>
                    </a:p>
                  </a:txBody>
                  <a:tcPr>
                    <a:lnL>
                      <a:noFill/>
                    </a:lnL>
                    <a:lnR>
                      <a:noFill/>
                    </a:lnR>
                    <a:lnT>
                      <a:noFill/>
                    </a:lnT>
                    <a:lnB>
                      <a:noFill/>
                    </a:lnB>
                  </a:tcPr>
                </a:tc>
              </a:tr>
            </a:tbl>
          </a:graphicData>
        </a:graphic>
      </p:graphicFrame>
      <p:sp>
        <p:nvSpPr>
          <p:cNvPr id="4" name="Rectangle 3"/>
          <p:cNvSpPr>
            <a:spLocks noChangeArrowheads="1"/>
          </p:cNvSpPr>
          <p:nvPr/>
        </p:nvSpPr>
        <p:spPr bwMode="auto">
          <a:xfrm>
            <a:off x="207235" y="332656"/>
            <a:ext cx="737317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Gregory of </a:t>
            </a:r>
            <a:r>
              <a:rPr kumimoji="0" lang="en-US" sz="2400" b="0" i="0" u="none" strike="noStrike" cap="none" normalizeH="0" baseline="0" dirty="0" err="1" smtClean="0">
                <a:ln>
                  <a:noFill/>
                </a:ln>
                <a:solidFill>
                  <a:schemeClr val="tx1"/>
                </a:solidFill>
                <a:effectLst/>
                <a:latin typeface="Arial" charset="0"/>
                <a:cs typeface="Arial" charset="0"/>
              </a:rPr>
              <a:t>Nazianzus</a:t>
            </a:r>
            <a:r>
              <a:rPr kumimoji="0" lang="en-US" sz="2400" b="0" i="0" u="none" strike="noStrike" cap="none" normalizeH="0" baseline="0" dirty="0" smtClean="0">
                <a:ln>
                  <a:noFill/>
                </a:ln>
                <a:solidFill>
                  <a:schemeClr val="tx1"/>
                </a:solidFill>
                <a:effectLst/>
                <a:latin typeface="Arial" charset="0"/>
                <a:cs typeface="Arial" charset="0"/>
              </a:rPr>
              <a:t> was a 4th-century Archbishop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of Constantinople.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He is widely considered the most accomplished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rhetorical stylist of the patristic age.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pic>
        <p:nvPicPr>
          <p:cNvPr id="7179" name="Picture 11" descr="http://antiochian.org/assets/images/St.Gorgoniasisterof.GregorytheTheologian_D4F7/clip_image001_thumb.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337412" y="3356992"/>
            <a:ext cx="248599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65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antiochian.org/assets/writer/St.NonnaMotherofSt.GregorytheTheologian_CD18/clip_image00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35996" y="2173653"/>
            <a:ext cx="3194995" cy="4176464"/>
          </a:xfrm>
          <a:prstGeom prst="rect">
            <a:avLst/>
          </a:prstGeom>
          <a:ln w="228600" cap="sq" cmpd="thickThin">
            <a:solidFill>
              <a:srgbClr val="0070C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188640"/>
            <a:ext cx="8568952" cy="1815882"/>
          </a:xfrm>
          <a:prstGeom prst="rect">
            <a:avLst/>
          </a:prstGeom>
          <a:noFill/>
        </p:spPr>
        <p:txBody>
          <a:bodyPr wrap="square" rtlCol="0">
            <a:spAutoFit/>
          </a:bodyPr>
          <a:lstStyle/>
          <a:p>
            <a:r>
              <a:rPr lang="en-AU" sz="2800" dirty="0" smtClean="0"/>
              <a:t>St Gregory ‘s parents were Christian and righteous.</a:t>
            </a:r>
          </a:p>
          <a:p>
            <a:endParaRPr lang="en-AU" sz="2800" b="1" dirty="0"/>
          </a:p>
          <a:p>
            <a:endParaRPr lang="en-AU" sz="2800" b="1" dirty="0" smtClean="0"/>
          </a:p>
          <a:p>
            <a:r>
              <a:rPr lang="en-AU" sz="2800" b="1" dirty="0" smtClean="0">
                <a:solidFill>
                  <a:srgbClr val="7030A0"/>
                </a:solidFill>
              </a:rPr>
              <a:t>Father: St Gregory the Elder	Mother: St </a:t>
            </a:r>
            <a:r>
              <a:rPr lang="en-AU" sz="2800" b="1" dirty="0" err="1" smtClean="0">
                <a:solidFill>
                  <a:srgbClr val="7030A0"/>
                </a:solidFill>
              </a:rPr>
              <a:t>Nonna</a:t>
            </a:r>
            <a:endParaRPr lang="en-AU" sz="2800" b="1" dirty="0">
              <a:solidFill>
                <a:srgbClr val="7030A0"/>
              </a:solidFill>
            </a:endParaRPr>
          </a:p>
        </p:txBody>
      </p:sp>
    </p:spTree>
    <p:extLst>
      <p:ext uri="{BB962C8B-B14F-4D97-AF65-F5344CB8AC3E}">
        <p14:creationId xmlns:p14="http://schemas.microsoft.com/office/powerpoint/2010/main" val="2115173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hariaunveiled.files.wordpress.com/2012/11/christian-persecution-2.jpg?w=627"/>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857750" y="4005064"/>
            <a:ext cx="4286250" cy="28560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heresurgence.com/files/2010/03/23/20100323_arius-know-your-heretics_poster_img.jp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857750" y="1248387"/>
            <a:ext cx="4298368" cy="2724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16632"/>
            <a:ext cx="9036496" cy="6555641"/>
          </a:xfrm>
          <a:prstGeom prst="rect">
            <a:avLst/>
          </a:prstGeom>
          <a:noFill/>
        </p:spPr>
        <p:txBody>
          <a:bodyPr wrap="square" rtlCol="0">
            <a:spAutoFit/>
          </a:bodyPr>
          <a:lstStyle/>
          <a:p>
            <a:r>
              <a:rPr lang="en-AU" sz="2800" dirty="0" smtClean="0"/>
              <a:t>After he became a monk with his friend St Basil in a hermitage in </a:t>
            </a:r>
            <a:r>
              <a:rPr lang="en-AU" sz="2800" dirty="0" err="1" smtClean="0"/>
              <a:t>Pontos</a:t>
            </a:r>
            <a:r>
              <a:rPr lang="en-AU" sz="2800" dirty="0" smtClean="0"/>
              <a:t>, he reluctantly had to leave and become a priest to </a:t>
            </a:r>
            <a:r>
              <a:rPr lang="en-AU" sz="2800" dirty="0" smtClean="0">
                <a:solidFill>
                  <a:srgbClr val="C00000"/>
                </a:solidFill>
              </a:rPr>
              <a:t>assist his father </a:t>
            </a:r>
            <a:r>
              <a:rPr lang="en-AU" sz="2800" dirty="0" smtClean="0"/>
              <a:t>St Gregory the elder who was a bishop of  </a:t>
            </a:r>
            <a:r>
              <a:rPr lang="en-AU" sz="2800" dirty="0" err="1" smtClean="0">
                <a:effectLst/>
              </a:rPr>
              <a:t>Nazianzus</a:t>
            </a:r>
            <a:r>
              <a:rPr lang="en-AU" sz="2800" dirty="0" smtClean="0">
                <a:effectLst/>
              </a:rPr>
              <a:t>.</a:t>
            </a:r>
          </a:p>
          <a:p>
            <a:endParaRPr lang="en-AU" sz="2800" dirty="0" smtClean="0">
              <a:effectLst/>
            </a:endParaRPr>
          </a:p>
          <a:p>
            <a:r>
              <a:rPr lang="en-AU" sz="2800" dirty="0" smtClean="0"/>
              <a:t>By the age of 30, he was more famous than his father in defending the faith </a:t>
            </a:r>
            <a:r>
              <a:rPr lang="en-AU" sz="2800" dirty="0" smtClean="0">
                <a:solidFill>
                  <a:srgbClr val="C00000"/>
                </a:solidFill>
              </a:rPr>
              <a:t>against heresies</a:t>
            </a:r>
            <a:r>
              <a:rPr lang="en-AU" sz="2800" dirty="0" smtClean="0"/>
              <a:t>. </a:t>
            </a:r>
          </a:p>
          <a:p>
            <a:endParaRPr lang="en-AU" sz="2800" dirty="0" smtClean="0"/>
          </a:p>
          <a:p>
            <a:r>
              <a:rPr lang="en-AU" sz="2800" dirty="0" smtClean="0"/>
              <a:t>He was responsible for the church after his father’s departure.</a:t>
            </a:r>
          </a:p>
          <a:p>
            <a:endParaRPr lang="en-AU" sz="2800" dirty="0"/>
          </a:p>
          <a:p>
            <a:r>
              <a:rPr lang="en-AU" sz="2800" dirty="0" smtClean="0"/>
              <a:t>Soon after, Valens died and his best friend </a:t>
            </a:r>
            <a:r>
              <a:rPr lang="en-AU" sz="2800" dirty="0" smtClean="0">
                <a:solidFill>
                  <a:srgbClr val="FFFF00"/>
                </a:solidFill>
              </a:rPr>
              <a:t>St Basil departed.</a:t>
            </a:r>
          </a:p>
          <a:p>
            <a:endParaRPr lang="en-AU" sz="2800" dirty="0"/>
          </a:p>
          <a:p>
            <a:r>
              <a:rPr lang="en-AU" sz="2800" dirty="0" smtClean="0"/>
              <a:t>He was called to be a</a:t>
            </a:r>
            <a:r>
              <a:rPr lang="en-AU" sz="2800" dirty="0" smtClean="0">
                <a:solidFill>
                  <a:srgbClr val="C00000"/>
                </a:solidFill>
              </a:rPr>
              <a:t> bishop of C</a:t>
            </a:r>
            <a:r>
              <a:rPr lang="en-AU" sz="2800" dirty="0" smtClean="0">
                <a:solidFill>
                  <a:srgbClr val="FFFF00"/>
                </a:solidFill>
              </a:rPr>
              <a:t>onstantinople</a:t>
            </a:r>
            <a:r>
              <a:rPr lang="en-AU" sz="2800" dirty="0" smtClean="0">
                <a:solidFill>
                  <a:srgbClr val="C00000"/>
                </a:solidFill>
              </a:rPr>
              <a:t> </a:t>
            </a:r>
            <a:r>
              <a:rPr lang="en-AU" sz="2800" dirty="0" smtClean="0"/>
              <a:t>where the church was torn by Arians within and pagans without. </a:t>
            </a:r>
            <a:endParaRPr lang="en-AU" sz="2800" dirty="0"/>
          </a:p>
        </p:txBody>
      </p:sp>
    </p:spTree>
    <p:extLst>
      <p:ext uri="{BB962C8B-B14F-4D97-AF65-F5344CB8AC3E}">
        <p14:creationId xmlns:p14="http://schemas.microsoft.com/office/powerpoint/2010/main" val="296460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5262979"/>
          </a:xfrm>
          <a:prstGeom prst="rect">
            <a:avLst/>
          </a:prstGeom>
          <a:noFill/>
        </p:spPr>
        <p:txBody>
          <a:bodyPr wrap="square" rtlCol="0">
            <a:spAutoFit/>
          </a:bodyPr>
          <a:lstStyle/>
          <a:p>
            <a:r>
              <a:rPr lang="en-AU" sz="2800" dirty="0" smtClean="0"/>
              <a:t>Each </a:t>
            </a:r>
            <a:r>
              <a:rPr lang="en-AU" sz="2800" dirty="0"/>
              <a:t>week, thousands of </a:t>
            </a:r>
            <a:r>
              <a:rPr lang="en-AU" sz="2800" dirty="0">
                <a:solidFill>
                  <a:srgbClr val="C00000"/>
                </a:solidFill>
              </a:rPr>
              <a:t>people returned to the Orthodox </a:t>
            </a:r>
            <a:r>
              <a:rPr lang="en-AU" sz="2800" dirty="0"/>
              <a:t>Church from heresy</a:t>
            </a:r>
            <a:r>
              <a:rPr lang="en-AU" sz="2800" dirty="0" smtClean="0"/>
              <a:t>.</a:t>
            </a:r>
          </a:p>
          <a:p>
            <a:endParaRPr lang="en-AU" sz="2800" dirty="0"/>
          </a:p>
          <a:p>
            <a:r>
              <a:rPr lang="en-AU" sz="2800" dirty="0"/>
              <a:t>A</a:t>
            </a:r>
            <a:r>
              <a:rPr lang="en-AU" sz="2800" dirty="0" smtClean="0"/>
              <a:t>fter </a:t>
            </a:r>
            <a:r>
              <a:rPr lang="en-AU" sz="2800" dirty="0"/>
              <a:t>the enthronement of the Christian Emperor Theodosius </a:t>
            </a:r>
            <a:r>
              <a:rPr lang="en-AU" sz="2800" dirty="0" smtClean="0"/>
              <a:t> </a:t>
            </a:r>
          </a:p>
          <a:p>
            <a:r>
              <a:rPr lang="en-AU" sz="2800" dirty="0" smtClean="0"/>
              <a:t>(</a:t>
            </a:r>
            <a:r>
              <a:rPr lang="en-AU" sz="2800" dirty="0"/>
              <a:t>379-395), </a:t>
            </a:r>
            <a:r>
              <a:rPr lang="en-AU" sz="2800" dirty="0" smtClean="0">
                <a:solidFill>
                  <a:srgbClr val="C00000"/>
                </a:solidFill>
              </a:rPr>
              <a:t>Arians </a:t>
            </a:r>
            <a:r>
              <a:rPr lang="en-AU" sz="2800" dirty="0">
                <a:solidFill>
                  <a:srgbClr val="C00000"/>
                </a:solidFill>
              </a:rPr>
              <a:t>were banished</a:t>
            </a:r>
            <a:r>
              <a:rPr lang="en-AU" sz="2800" dirty="0">
                <a:solidFill>
                  <a:schemeClr val="accent2">
                    <a:lumMod val="75000"/>
                  </a:schemeClr>
                </a:solidFill>
              </a:rPr>
              <a:t> </a:t>
            </a:r>
            <a:r>
              <a:rPr lang="en-AU" sz="2800" dirty="0"/>
              <a:t>from the Churches of the capital. </a:t>
            </a:r>
            <a:endParaRPr lang="en-AU" sz="2800" dirty="0"/>
          </a:p>
          <a:p>
            <a:endParaRPr lang="en-AU" sz="2800" dirty="0"/>
          </a:p>
          <a:p>
            <a:r>
              <a:rPr lang="en-AU" sz="2800" dirty="0" smtClean="0"/>
              <a:t>St</a:t>
            </a:r>
            <a:r>
              <a:rPr lang="en-AU" sz="2800" dirty="0"/>
              <a:t>. Gregory </a:t>
            </a:r>
            <a:r>
              <a:rPr lang="en-AU" sz="2800" dirty="0" smtClean="0"/>
              <a:t>defended </a:t>
            </a:r>
            <a:r>
              <a:rPr lang="en-AU" sz="2800" dirty="0" smtClean="0"/>
              <a:t>the faith in </a:t>
            </a:r>
            <a:r>
              <a:rPr lang="en-AU" sz="2800" dirty="0"/>
              <a:t>the Second </a:t>
            </a:r>
            <a:endParaRPr lang="en-AU" sz="2800" dirty="0" smtClean="0"/>
          </a:p>
          <a:p>
            <a:r>
              <a:rPr lang="en-AU" sz="2800" dirty="0" smtClean="0"/>
              <a:t>Ecumenical </a:t>
            </a:r>
            <a:r>
              <a:rPr lang="en-AU" sz="2800" dirty="0"/>
              <a:t>Council. </a:t>
            </a:r>
            <a:endParaRPr lang="en-AU" sz="2800" dirty="0" smtClean="0"/>
          </a:p>
          <a:p>
            <a:r>
              <a:rPr lang="en-AU" sz="2800" dirty="0" smtClean="0"/>
              <a:t>(The heresies of </a:t>
            </a:r>
            <a:r>
              <a:rPr lang="en-AU" sz="2800" dirty="0" err="1" smtClean="0"/>
              <a:t>Macedonianism</a:t>
            </a:r>
            <a:r>
              <a:rPr lang="en-AU" sz="2800" dirty="0" smtClean="0"/>
              <a:t> </a:t>
            </a:r>
          </a:p>
          <a:p>
            <a:r>
              <a:rPr lang="en-AU" sz="2800" dirty="0" smtClean="0"/>
              <a:t>and </a:t>
            </a:r>
            <a:r>
              <a:rPr lang="en-AU" sz="2800" dirty="0" err="1" smtClean="0"/>
              <a:t>Apollinarianism</a:t>
            </a:r>
            <a:r>
              <a:rPr lang="en-AU" sz="2800" dirty="0" smtClean="0"/>
              <a:t>, off-shoots </a:t>
            </a:r>
          </a:p>
          <a:p>
            <a:r>
              <a:rPr lang="en-AU" sz="2800" dirty="0" smtClean="0"/>
              <a:t>of the Arian heresy</a:t>
            </a:r>
            <a:r>
              <a:rPr lang="en-AU" sz="2800" dirty="0" smtClean="0"/>
              <a:t>)</a:t>
            </a:r>
            <a:endParaRPr lang="en-AU" sz="2800" dirty="0"/>
          </a:p>
        </p:txBody>
      </p:sp>
      <p:pic>
        <p:nvPicPr>
          <p:cNvPr id="26626" name="Picture 2" descr="File:SecondEcumenical.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24128" y="3632962"/>
            <a:ext cx="3275856" cy="314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75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53" y="404664"/>
            <a:ext cx="8784976" cy="4832092"/>
          </a:xfrm>
          <a:prstGeom prst="rect">
            <a:avLst/>
          </a:prstGeom>
        </p:spPr>
        <p:txBody>
          <a:bodyPr wrap="square">
            <a:spAutoFit/>
          </a:bodyPr>
          <a:lstStyle/>
          <a:p>
            <a:r>
              <a:rPr lang="en-AU" sz="2800" dirty="0" smtClean="0"/>
              <a:t>Having completed his works, he </a:t>
            </a:r>
            <a:r>
              <a:rPr lang="en-AU" sz="2800" dirty="0" smtClean="0">
                <a:solidFill>
                  <a:srgbClr val="C00000"/>
                </a:solidFill>
              </a:rPr>
              <a:t>refused the see of Constantinople</a:t>
            </a:r>
            <a:r>
              <a:rPr lang="en-AU" sz="2800" dirty="0" smtClean="0"/>
              <a:t>, saying "Farewell my Cathedral—it is an enviable and perilous height." </a:t>
            </a:r>
          </a:p>
          <a:p>
            <a:endParaRPr lang="en-AU" sz="2800" dirty="0" smtClean="0"/>
          </a:p>
          <a:p>
            <a:r>
              <a:rPr lang="en-AU" sz="2800" dirty="0" smtClean="0"/>
              <a:t>St. Gregory went to the town of </a:t>
            </a:r>
            <a:r>
              <a:rPr lang="en-AU" sz="2800" dirty="0" err="1" smtClean="0"/>
              <a:t>Arianza</a:t>
            </a:r>
            <a:r>
              <a:rPr lang="en-AU" sz="2800" dirty="0" smtClean="0"/>
              <a:t> near </a:t>
            </a:r>
            <a:r>
              <a:rPr lang="en-AU" sz="2800" dirty="0" err="1" smtClean="0"/>
              <a:t>Nazianzen</a:t>
            </a:r>
            <a:r>
              <a:rPr lang="en-AU" sz="2800" dirty="0" smtClean="0"/>
              <a:t>, and here in </a:t>
            </a:r>
            <a:r>
              <a:rPr lang="en-AU" sz="2800" dirty="0" smtClean="0">
                <a:solidFill>
                  <a:srgbClr val="C00000"/>
                </a:solidFill>
              </a:rPr>
              <a:t>strict ascetic deeds</a:t>
            </a:r>
            <a:r>
              <a:rPr lang="en-AU" sz="2800" dirty="0" smtClean="0"/>
              <a:t> he passed the last years of his life. Departed at the age of 63.</a:t>
            </a:r>
          </a:p>
          <a:p>
            <a:endParaRPr lang="en-AU" sz="2800" dirty="0"/>
          </a:p>
          <a:p>
            <a:r>
              <a:rPr lang="en-AU" sz="2800" dirty="0" smtClean="0"/>
              <a:t>He wrote the </a:t>
            </a:r>
            <a:r>
              <a:rPr lang="en-AU" sz="2800" dirty="0" smtClean="0">
                <a:solidFill>
                  <a:srgbClr val="C00000"/>
                </a:solidFill>
              </a:rPr>
              <a:t>Liturgy</a:t>
            </a:r>
          </a:p>
          <a:p>
            <a:r>
              <a:rPr lang="en-AU" sz="2800" dirty="0" smtClean="0"/>
              <a:t> of St Gregory used</a:t>
            </a:r>
          </a:p>
          <a:p>
            <a:r>
              <a:rPr lang="en-AU" sz="2800" dirty="0" smtClean="0"/>
              <a:t>by our church today.</a:t>
            </a:r>
            <a:endParaRPr lang="en-AU" sz="2800" dirty="0"/>
          </a:p>
        </p:txBody>
      </p:sp>
      <p:pic>
        <p:nvPicPr>
          <p:cNvPr id="3" name="Picture 5" descr="File:Gregory the Theolog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205" y="3423890"/>
            <a:ext cx="2307924" cy="3243915"/>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http://www.stantonymonastery.org/bookstore/store/components/com_virtuemart/shop_image/product/St._Gregory_Litu_4b419bcfe079b.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7696" r="5430" b="31214"/>
          <a:stretch/>
        </p:blipFill>
        <p:spPr bwMode="auto">
          <a:xfrm>
            <a:off x="3323569" y="3676506"/>
            <a:ext cx="2507226" cy="273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6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y\AppData\Local\Microsoft\Windows\Temporary Internet Files\Content.IE5\QG616S68\MC900434403[1].wmf"/>
          <p:cNvPicPr>
            <a:picLocks noChangeAspect="1" noChangeArrowheads="1"/>
          </p:cNvPicPr>
          <p:nvPr/>
        </p:nvPicPr>
        <p:blipFill>
          <a:blip r:embed="rId3" cstate="print">
            <a:lum bright="72000" contrast="-85000"/>
          </a:blip>
          <a:srcRect/>
          <a:stretch>
            <a:fillRect/>
          </a:stretch>
        </p:blipFill>
        <p:spPr bwMode="auto">
          <a:xfrm>
            <a:off x="1331640" y="260648"/>
            <a:ext cx="6408712" cy="6336704"/>
          </a:xfrm>
          <a:prstGeom prst="rect">
            <a:avLst/>
          </a:prstGeom>
          <a:noFill/>
        </p:spPr>
      </p:pic>
      <p:pic>
        <p:nvPicPr>
          <p:cNvPr id="1029" name="Picture 5" descr="C:\Program Files\Microsoft Office\MEDIA\CAGCAT10\j0205466.wmf"/>
          <p:cNvPicPr>
            <a:picLocks noChangeAspect="1" noChangeArrowheads="1"/>
          </p:cNvPicPr>
          <p:nvPr/>
        </p:nvPicPr>
        <p:blipFill>
          <a:blip r:embed="rId4" cstate="print"/>
          <a:srcRect/>
          <a:stretch>
            <a:fillRect/>
          </a:stretch>
        </p:blipFill>
        <p:spPr bwMode="auto">
          <a:xfrm>
            <a:off x="683568" y="2060848"/>
            <a:ext cx="2880320" cy="2865839"/>
          </a:xfrm>
          <a:prstGeom prst="rect">
            <a:avLst/>
          </a:prstGeom>
          <a:noFill/>
        </p:spPr>
      </p:pic>
      <p:pic>
        <p:nvPicPr>
          <p:cNvPr id="1030" name="Picture 6" descr="C:\Users\Mary\AppData\Local\Microsoft\Windows\Temporary Internet Files\Content.IE5\84KBQYTE\MC900432531[3].png"/>
          <p:cNvPicPr>
            <a:picLocks noChangeAspect="1" noChangeArrowheads="1"/>
          </p:cNvPicPr>
          <p:nvPr/>
        </p:nvPicPr>
        <p:blipFill>
          <a:blip r:embed="rId5" cstate="print"/>
          <a:srcRect/>
          <a:stretch>
            <a:fillRect/>
          </a:stretch>
        </p:blipFill>
        <p:spPr bwMode="auto">
          <a:xfrm>
            <a:off x="3995936" y="2924944"/>
            <a:ext cx="926833" cy="926833"/>
          </a:xfrm>
          <a:prstGeom prst="rect">
            <a:avLst/>
          </a:prstGeom>
          <a:noFill/>
        </p:spPr>
      </p:pic>
      <p:pic>
        <p:nvPicPr>
          <p:cNvPr id="1031" name="Picture 7" descr="C:\Users\Mary\AppData\Local\Microsoft\Windows\Temporary Internet Files\Content.IE5\AAZOZM81\MC900089196[1].wmf"/>
          <p:cNvPicPr>
            <a:picLocks noChangeAspect="1" noChangeArrowheads="1"/>
          </p:cNvPicPr>
          <p:nvPr/>
        </p:nvPicPr>
        <p:blipFill>
          <a:blip r:embed="rId6" cstate="print"/>
          <a:srcRect/>
          <a:stretch>
            <a:fillRect/>
          </a:stretch>
        </p:blipFill>
        <p:spPr bwMode="auto">
          <a:xfrm>
            <a:off x="5652120" y="1988840"/>
            <a:ext cx="2576082" cy="2576082"/>
          </a:xfrm>
          <a:prstGeom prst="rect">
            <a:avLst/>
          </a:prstGeom>
          <a:noFill/>
        </p:spPr>
      </p:pic>
    </p:spTree>
    <p:extLst>
      <p:ext uri="{BB962C8B-B14F-4D97-AF65-F5344CB8AC3E}">
        <p14:creationId xmlns:p14="http://schemas.microsoft.com/office/powerpoint/2010/main" val="3511870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596892" y="1124744"/>
            <a:ext cx="5436096" cy="4154984"/>
          </a:xfrm>
          <a:prstGeom prst="rect">
            <a:avLst/>
          </a:prstGeom>
          <a:noFill/>
        </p:spPr>
        <p:txBody>
          <a:bodyPr wrap="square" rtlCol="0">
            <a:spAutoFit/>
          </a:bodyPr>
          <a:lstStyle/>
          <a:p>
            <a:pPr algn="ctr"/>
            <a:r>
              <a:rPr lang="en-AU" sz="8800" b="1" dirty="0" smtClean="0">
                <a:solidFill>
                  <a:srgbClr val="C00000"/>
                </a:solidFill>
                <a:effectLst>
                  <a:outerShdw blurRad="38100" dist="38100" dir="2700000" algn="tl">
                    <a:srgbClr val="000000">
                      <a:alpha val="43137"/>
                    </a:srgbClr>
                  </a:outerShdw>
                </a:effectLst>
                <a:latin typeface="Edwardian Script ITC" pitchFamily="66" charset="0"/>
              </a:rPr>
              <a:t>St  </a:t>
            </a:r>
            <a:r>
              <a:rPr lang="en-AU" sz="8800" b="1" dirty="0" err="1" smtClean="0">
                <a:solidFill>
                  <a:srgbClr val="C00000"/>
                </a:solidFill>
                <a:effectLst>
                  <a:outerShdw blurRad="38100" dist="38100" dir="2700000" algn="tl">
                    <a:srgbClr val="000000">
                      <a:alpha val="43137"/>
                    </a:srgbClr>
                  </a:outerShdw>
                </a:effectLst>
                <a:latin typeface="Edwardian Script ITC" pitchFamily="66" charset="0"/>
              </a:rPr>
              <a:t>Discorous</a:t>
            </a:r>
            <a:r>
              <a:rPr lang="en-AU" sz="8800" b="1" dirty="0" smtClean="0">
                <a:solidFill>
                  <a:srgbClr val="C00000"/>
                </a:solidFill>
                <a:effectLst>
                  <a:outerShdw blurRad="38100" dist="38100" dir="2700000" algn="tl">
                    <a:srgbClr val="000000">
                      <a:alpha val="43137"/>
                    </a:srgbClr>
                  </a:outerShdw>
                </a:effectLst>
                <a:latin typeface="Edwardian Script ITC" pitchFamily="66" charset="0"/>
              </a:rPr>
              <a:t> 25</a:t>
            </a:r>
            <a:r>
              <a:rPr lang="en-AU" sz="8800" b="1" baseline="30000" dirty="0" smtClean="0">
                <a:solidFill>
                  <a:srgbClr val="C00000"/>
                </a:solidFill>
                <a:effectLst>
                  <a:outerShdw blurRad="38100" dist="38100" dir="2700000" algn="tl">
                    <a:srgbClr val="000000">
                      <a:alpha val="43137"/>
                    </a:srgbClr>
                  </a:outerShdw>
                </a:effectLst>
                <a:latin typeface="Edwardian Script ITC" pitchFamily="66" charset="0"/>
              </a:rPr>
              <a:t>th</a:t>
            </a:r>
            <a:r>
              <a:rPr lang="en-AU" sz="8800" b="1" dirty="0" smtClean="0">
                <a:solidFill>
                  <a:srgbClr val="C00000"/>
                </a:solidFill>
                <a:effectLst>
                  <a:outerShdw blurRad="38100" dist="38100" dir="2700000" algn="tl">
                    <a:srgbClr val="000000">
                      <a:alpha val="43137"/>
                    </a:srgbClr>
                  </a:outerShdw>
                </a:effectLst>
                <a:latin typeface="Edwardian Script ITC" pitchFamily="66" charset="0"/>
              </a:rPr>
              <a:t> pope of Alexandria</a:t>
            </a:r>
            <a:endParaRPr lang="en-AU" sz="8800" b="1" dirty="0">
              <a:solidFill>
                <a:srgbClr val="C00000"/>
              </a:solidFill>
              <a:effectLst>
                <a:outerShdw blurRad="38100" dist="38100" dir="2700000" algn="tl">
                  <a:srgbClr val="000000">
                    <a:alpha val="43137"/>
                  </a:srgbClr>
                </a:outerShdw>
              </a:effectLst>
              <a:latin typeface="Edwardian Script ITC" pitchFamily="66" charset="0"/>
            </a:endParaRPr>
          </a:p>
        </p:txBody>
      </p:sp>
      <p:pic>
        <p:nvPicPr>
          <p:cNvPr id="5124" name="Picture 4" descr="http://www.coptichymns.net/modules/PagEd/pictures/Pensakh_Dioscor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6632"/>
            <a:ext cx="2808312" cy="661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94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6" descr="http://www.catholicculture.org/culture/liturgicalyear/pictures/9_13_chrysostom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19" y="980728"/>
            <a:ext cx="4228553" cy="49685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4716016" y="1916832"/>
            <a:ext cx="4001416" cy="2800767"/>
          </a:xfrm>
          <a:prstGeom prst="rect">
            <a:avLst/>
          </a:prstGeom>
        </p:spPr>
        <p:txBody>
          <a:bodyPr wrap="none">
            <a:spAutoFit/>
          </a:bodyPr>
          <a:lstStyle/>
          <a:p>
            <a:pPr algn="ctr"/>
            <a:r>
              <a:rPr lang="en-US" sz="8800" b="1" dirty="0" smtClean="0">
                <a:solidFill>
                  <a:srgbClr val="FF0000"/>
                </a:solidFill>
                <a:effectLst>
                  <a:outerShdw blurRad="38100" dist="38100" dir="2700000" algn="tl">
                    <a:srgbClr val="000000">
                      <a:alpha val="43137"/>
                    </a:srgbClr>
                  </a:outerShdw>
                </a:effectLst>
                <a:latin typeface="Edwardian Script ITC" pitchFamily="66" charset="0"/>
                <a:cs typeface="Arial" charset="0"/>
              </a:rPr>
              <a:t>St. John </a:t>
            </a:r>
          </a:p>
          <a:p>
            <a:pPr algn="ctr"/>
            <a:r>
              <a:rPr lang="en-US" sz="8800" b="1" dirty="0" smtClean="0">
                <a:solidFill>
                  <a:srgbClr val="FF0000"/>
                </a:solidFill>
                <a:effectLst>
                  <a:outerShdw blurRad="38100" dist="38100" dir="2700000" algn="tl">
                    <a:srgbClr val="000000">
                      <a:alpha val="43137"/>
                    </a:srgbClr>
                  </a:outerShdw>
                </a:effectLst>
                <a:latin typeface="Edwardian Script ITC" pitchFamily="66" charset="0"/>
                <a:cs typeface="Arial" charset="0"/>
              </a:rPr>
              <a:t>Chrysostom</a:t>
            </a:r>
            <a:endParaRPr lang="en-AU" sz="8800" b="1" dirty="0">
              <a:effectLst>
                <a:outerShdw blurRad="38100" dist="38100" dir="2700000" algn="tl">
                  <a:srgbClr val="000000">
                    <a:alpha val="43137"/>
                  </a:srgbClr>
                </a:outerShdw>
              </a:effectLst>
              <a:latin typeface="Edwardian Script ITC" pitchFamily="66" charset="0"/>
            </a:endParaRPr>
          </a:p>
        </p:txBody>
      </p:sp>
    </p:spTree>
    <p:extLst>
      <p:ext uri="{BB962C8B-B14F-4D97-AF65-F5344CB8AC3E}">
        <p14:creationId xmlns:p14="http://schemas.microsoft.com/office/powerpoint/2010/main" val="1551491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crossroadsinitiative.com/pics/content_img.1194.im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150" name="Picture 6" descr="http://productimages.c28.com/stl/0/978097286039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690" r="59997" b="18864"/>
          <a:stretch/>
        </p:blipFill>
        <p:spPr bwMode="auto">
          <a:xfrm>
            <a:off x="-1" y="-15207"/>
            <a:ext cx="1892573" cy="504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6740307"/>
          </a:xfrm>
          <a:prstGeom prst="rect">
            <a:avLst/>
          </a:prstGeom>
        </p:spPr>
        <p:txBody>
          <a:bodyPr wrap="square">
            <a:spAutoFit/>
          </a:bodyPr>
          <a:lstStyle/>
          <a:p>
            <a:r>
              <a:rPr lang="en-AU" sz="2400" dirty="0" smtClean="0"/>
              <a:t>                           The </a:t>
            </a:r>
            <a:r>
              <a:rPr lang="en-AU" sz="2400" dirty="0"/>
              <a:t>empress commanded to </a:t>
            </a:r>
            <a:r>
              <a:rPr lang="en-AU" sz="2400" dirty="0">
                <a:solidFill>
                  <a:srgbClr val="C00000"/>
                </a:solidFill>
              </a:rPr>
              <a:t>smite St. </a:t>
            </a:r>
            <a:r>
              <a:rPr lang="en-AU" sz="2400" dirty="0" err="1">
                <a:solidFill>
                  <a:srgbClr val="C00000"/>
                </a:solidFill>
              </a:rPr>
              <a:t>Dioscorus</a:t>
            </a:r>
            <a:r>
              <a:rPr lang="en-AU" sz="2400" dirty="0">
                <a:solidFill>
                  <a:srgbClr val="C00000"/>
                </a:solidFill>
              </a:rPr>
              <a:t> </a:t>
            </a:r>
            <a:r>
              <a:rPr lang="en-AU" sz="2400" dirty="0"/>
              <a:t>on his </a:t>
            </a:r>
            <a:r>
              <a:rPr lang="en-AU" sz="2400" dirty="0" smtClean="0"/>
              <a:t>                		mouth</a:t>
            </a:r>
            <a:r>
              <a:rPr lang="en-AU" sz="2400" dirty="0"/>
              <a:t>, and to </a:t>
            </a:r>
            <a:r>
              <a:rPr lang="en-AU" sz="2400" dirty="0">
                <a:solidFill>
                  <a:srgbClr val="C00000"/>
                </a:solidFill>
              </a:rPr>
              <a:t>pluck out the hair of his beard</a:t>
            </a:r>
            <a:r>
              <a:rPr lang="en-AU" sz="2400" dirty="0"/>
              <a:t>.</a:t>
            </a:r>
          </a:p>
          <a:p>
            <a:r>
              <a:rPr lang="en-AU" sz="2400" dirty="0" smtClean="0"/>
              <a:t>		He </a:t>
            </a:r>
            <a:r>
              <a:rPr lang="en-AU" sz="2400" dirty="0"/>
              <a:t>took the hair and the teeth that were knocked out </a:t>
            </a:r>
            <a:r>
              <a:rPr lang="en-AU" sz="2400" dirty="0" smtClean="0"/>
              <a:t>		and </a:t>
            </a:r>
            <a:r>
              <a:rPr lang="en-AU" sz="2400" dirty="0"/>
              <a:t>sent them to Alexandria saying, </a:t>
            </a:r>
            <a:r>
              <a:rPr lang="en-AU" sz="2400" dirty="0">
                <a:solidFill>
                  <a:srgbClr val="C00000"/>
                </a:solidFill>
              </a:rPr>
              <a:t>"This is the fruit of </a:t>
            </a:r>
            <a:r>
              <a:rPr lang="en-AU" sz="2400" dirty="0" smtClean="0">
                <a:solidFill>
                  <a:srgbClr val="C00000"/>
                </a:solidFill>
              </a:rPr>
              <a:t>		Faith.”</a:t>
            </a:r>
          </a:p>
          <a:p>
            <a:endParaRPr lang="en-AU" sz="2400" dirty="0" smtClean="0"/>
          </a:p>
          <a:p>
            <a:r>
              <a:rPr lang="en-AU" sz="2400" dirty="0" smtClean="0"/>
              <a:t>		When </a:t>
            </a:r>
            <a:r>
              <a:rPr lang="en-AU" sz="2400" dirty="0"/>
              <a:t>the rest of the bishops saw what had happened to </a:t>
            </a:r>
            <a:r>
              <a:rPr lang="en-AU" sz="2400" dirty="0" smtClean="0"/>
              <a:t>		</a:t>
            </a:r>
            <a:r>
              <a:rPr lang="en-AU" sz="2400" dirty="0" err="1" smtClean="0"/>
              <a:t>Dioscorus</a:t>
            </a:r>
            <a:r>
              <a:rPr lang="en-AU" sz="2400" dirty="0"/>
              <a:t>, they agreed with the emperor, being afraid of </a:t>
            </a:r>
            <a:r>
              <a:rPr lang="en-AU" sz="2400" dirty="0" smtClean="0"/>
              <a:t>		undergoing </a:t>
            </a:r>
            <a:r>
              <a:rPr lang="en-AU" sz="2400" dirty="0"/>
              <a:t>the same fate. They signed the document of </a:t>
            </a:r>
            <a:r>
              <a:rPr lang="en-AU" sz="2400" dirty="0" smtClean="0"/>
              <a:t>		the </a:t>
            </a:r>
            <a:r>
              <a:rPr lang="en-AU" sz="2400" dirty="0"/>
              <a:t>belief </a:t>
            </a:r>
            <a:r>
              <a:rPr lang="en-AU" sz="2400" dirty="0" smtClean="0"/>
              <a:t>that Christ </a:t>
            </a:r>
            <a:r>
              <a:rPr lang="en-AU" sz="2400" dirty="0"/>
              <a:t>has two distinct and separate </a:t>
            </a:r>
            <a:r>
              <a:rPr lang="en-AU" sz="2400" dirty="0" smtClean="0"/>
              <a:t>			natures</a:t>
            </a:r>
            <a:r>
              <a:rPr lang="en-AU" sz="2400" dirty="0"/>
              <a:t>. </a:t>
            </a:r>
            <a:endParaRPr lang="en-AU" sz="2400" dirty="0" smtClean="0"/>
          </a:p>
          <a:p>
            <a:endParaRPr lang="en-AU" sz="2400" dirty="0"/>
          </a:p>
          <a:p>
            <a:r>
              <a:rPr lang="en-AU" sz="2400" dirty="0" smtClean="0"/>
              <a:t>		When </a:t>
            </a:r>
            <a:r>
              <a:rPr lang="en-AU" sz="2400" dirty="0"/>
              <a:t>St. </a:t>
            </a:r>
            <a:r>
              <a:rPr lang="en-AU" sz="2400" dirty="0" err="1"/>
              <a:t>Dioscorus</a:t>
            </a:r>
            <a:r>
              <a:rPr lang="en-AU" sz="2400" dirty="0"/>
              <a:t> knew this, he sent </a:t>
            </a:r>
            <a:endParaRPr lang="en-AU" sz="2400" dirty="0" smtClean="0"/>
          </a:p>
          <a:p>
            <a:r>
              <a:rPr lang="en-AU" sz="2400" dirty="0" smtClean="0"/>
              <a:t>for </a:t>
            </a:r>
            <a:r>
              <a:rPr lang="en-AU" sz="2400" dirty="0"/>
              <a:t>the document </a:t>
            </a:r>
            <a:r>
              <a:rPr lang="en-AU" sz="2400" dirty="0" smtClean="0"/>
              <a:t>and </a:t>
            </a:r>
            <a:r>
              <a:rPr lang="en-AU" sz="2400" dirty="0"/>
              <a:t>pretended that he wanted to </a:t>
            </a:r>
            <a:endParaRPr lang="en-AU" sz="2400" dirty="0" smtClean="0"/>
          </a:p>
          <a:p>
            <a:r>
              <a:rPr lang="en-AU" sz="2400" dirty="0" smtClean="0"/>
              <a:t>sign </a:t>
            </a:r>
            <a:r>
              <a:rPr lang="en-AU" sz="2400" dirty="0"/>
              <a:t>it too. </a:t>
            </a:r>
            <a:r>
              <a:rPr lang="en-AU" sz="2400" dirty="0" smtClean="0"/>
              <a:t>But </a:t>
            </a:r>
            <a:r>
              <a:rPr lang="en-AU" sz="2400" dirty="0"/>
              <a:t>when he read the document, he wrote </a:t>
            </a:r>
            <a:endParaRPr lang="en-AU" sz="2400" dirty="0" smtClean="0"/>
          </a:p>
          <a:p>
            <a:r>
              <a:rPr lang="en-AU" sz="2400" dirty="0" smtClean="0"/>
              <a:t>at </a:t>
            </a:r>
            <a:r>
              <a:rPr lang="en-AU" sz="2400" dirty="0"/>
              <a:t>its foot that he </a:t>
            </a:r>
            <a:r>
              <a:rPr lang="en-AU" sz="2400" dirty="0">
                <a:solidFill>
                  <a:srgbClr val="C00000"/>
                </a:solidFill>
              </a:rPr>
              <a:t>excommunicated everyone who had </a:t>
            </a:r>
            <a:endParaRPr lang="en-AU" sz="2400" dirty="0" smtClean="0">
              <a:solidFill>
                <a:srgbClr val="C00000"/>
              </a:solidFill>
            </a:endParaRPr>
          </a:p>
          <a:p>
            <a:r>
              <a:rPr lang="en-AU" sz="2400" dirty="0" smtClean="0">
                <a:solidFill>
                  <a:srgbClr val="C00000"/>
                </a:solidFill>
              </a:rPr>
              <a:t>signed </a:t>
            </a:r>
            <a:r>
              <a:rPr lang="en-AU" sz="2400" dirty="0">
                <a:solidFill>
                  <a:srgbClr val="C00000"/>
                </a:solidFill>
              </a:rPr>
              <a:t>it</a:t>
            </a:r>
            <a:r>
              <a:rPr lang="en-AU" sz="2400" dirty="0"/>
              <a:t>, as well as everyone who deviated from the </a:t>
            </a:r>
            <a:endParaRPr lang="en-AU" sz="2400" dirty="0" smtClean="0"/>
          </a:p>
          <a:p>
            <a:r>
              <a:rPr lang="en-AU" sz="2400" dirty="0" smtClean="0"/>
              <a:t>Orthodox </a:t>
            </a:r>
            <a:r>
              <a:rPr lang="en-AU" sz="2400" dirty="0" smtClean="0"/>
              <a:t>Faith</a:t>
            </a:r>
            <a:r>
              <a:rPr lang="en-AU" sz="2400" dirty="0"/>
              <a:t>. </a:t>
            </a:r>
          </a:p>
        </p:txBody>
      </p:sp>
      <p:pic>
        <p:nvPicPr>
          <p:cNvPr id="5" name="Picture 6" descr="St. Cyril of Alexandria"/>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732240" y="3678605"/>
            <a:ext cx="2411760" cy="3169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72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5632311"/>
          </a:xfrm>
          <a:prstGeom prst="rect">
            <a:avLst/>
          </a:prstGeom>
        </p:spPr>
        <p:txBody>
          <a:bodyPr wrap="square">
            <a:spAutoFit/>
          </a:bodyPr>
          <a:lstStyle/>
          <a:p>
            <a:r>
              <a:rPr lang="en-AU" sz="2400" dirty="0" smtClean="0"/>
              <a:t>The emperor was enraged and he commanded to </a:t>
            </a:r>
          </a:p>
          <a:p>
            <a:r>
              <a:rPr lang="en-AU" sz="2400" dirty="0" smtClean="0">
                <a:solidFill>
                  <a:srgbClr val="C00000"/>
                </a:solidFill>
              </a:rPr>
              <a:t>banish St. </a:t>
            </a:r>
            <a:r>
              <a:rPr lang="en-AU" sz="2400" dirty="0" err="1" smtClean="0">
                <a:solidFill>
                  <a:srgbClr val="C00000"/>
                </a:solidFill>
              </a:rPr>
              <a:t>Dioscorus</a:t>
            </a:r>
            <a:r>
              <a:rPr lang="en-AU" sz="2400" dirty="0" smtClean="0">
                <a:solidFill>
                  <a:srgbClr val="C00000"/>
                </a:solidFill>
              </a:rPr>
              <a:t> </a:t>
            </a:r>
            <a:r>
              <a:rPr lang="en-AU" sz="2400" dirty="0" smtClean="0"/>
              <a:t>to the island of </a:t>
            </a:r>
            <a:r>
              <a:rPr lang="en-AU" sz="2400" dirty="0" err="1" smtClean="0"/>
              <a:t>Gagra</a:t>
            </a:r>
            <a:r>
              <a:rPr lang="en-AU" sz="2400" dirty="0" smtClean="0"/>
              <a:t>.</a:t>
            </a:r>
          </a:p>
          <a:p>
            <a:endParaRPr lang="en-AU" sz="2400" dirty="0" smtClean="0"/>
          </a:p>
          <a:p>
            <a:endParaRPr lang="en-AU" sz="2400" dirty="0"/>
          </a:p>
          <a:p>
            <a:r>
              <a:rPr lang="en-AU" sz="2400" dirty="0" smtClean="0"/>
              <a:t>When they took St. </a:t>
            </a:r>
            <a:r>
              <a:rPr lang="en-AU" sz="2400" dirty="0" err="1" smtClean="0"/>
              <a:t>Dioscorus</a:t>
            </a:r>
            <a:r>
              <a:rPr lang="en-AU" sz="2400" dirty="0" smtClean="0"/>
              <a:t> to the island of </a:t>
            </a:r>
            <a:r>
              <a:rPr lang="en-AU" sz="2400" dirty="0" err="1" smtClean="0"/>
              <a:t>Gagra</a:t>
            </a:r>
            <a:r>
              <a:rPr lang="en-AU" sz="2400" dirty="0" smtClean="0"/>
              <a:t>, </a:t>
            </a:r>
          </a:p>
          <a:p>
            <a:r>
              <a:rPr lang="en-AU" sz="2400" dirty="0" smtClean="0"/>
              <a:t>its bishop, because he was a Nestorian, met him with </a:t>
            </a:r>
          </a:p>
          <a:p>
            <a:r>
              <a:rPr lang="en-AU" sz="2400" dirty="0" smtClean="0"/>
              <a:t>contempt and disdain. However, </a:t>
            </a:r>
            <a:r>
              <a:rPr lang="en-AU" sz="2400" dirty="0" smtClean="0">
                <a:solidFill>
                  <a:srgbClr val="C00000"/>
                </a:solidFill>
              </a:rPr>
              <a:t>God performed at the</a:t>
            </a:r>
          </a:p>
          <a:p>
            <a:r>
              <a:rPr lang="en-AU" sz="2400" dirty="0" smtClean="0">
                <a:solidFill>
                  <a:srgbClr val="C00000"/>
                </a:solidFill>
              </a:rPr>
              <a:t>hands of St. </a:t>
            </a:r>
            <a:r>
              <a:rPr lang="en-AU" sz="2400" dirty="0" err="1" smtClean="0">
                <a:solidFill>
                  <a:srgbClr val="C00000"/>
                </a:solidFill>
              </a:rPr>
              <a:t>Dioscorus</a:t>
            </a:r>
            <a:r>
              <a:rPr lang="en-AU" sz="2400" dirty="0" smtClean="0">
                <a:solidFill>
                  <a:srgbClr val="C00000"/>
                </a:solidFill>
              </a:rPr>
              <a:t> many great signs and wonders</a:t>
            </a:r>
            <a:r>
              <a:rPr lang="en-AU" sz="2400" dirty="0" smtClean="0"/>
              <a:t>, </a:t>
            </a:r>
          </a:p>
          <a:p>
            <a:r>
              <a:rPr lang="en-AU" sz="2400" dirty="0" smtClean="0"/>
              <a:t>so that all obeyed him, respected and revered him </a:t>
            </a:r>
          </a:p>
          <a:p>
            <a:r>
              <a:rPr lang="en-AU" sz="2400" dirty="0" smtClean="0"/>
              <a:t>Greatly.</a:t>
            </a:r>
          </a:p>
          <a:p>
            <a:endParaRPr lang="en-AU" sz="2400" dirty="0" smtClean="0"/>
          </a:p>
          <a:p>
            <a:endParaRPr lang="en-AU" sz="2400" dirty="0"/>
          </a:p>
          <a:p>
            <a:endParaRPr lang="en-AU" sz="2400" dirty="0"/>
          </a:p>
          <a:p>
            <a:r>
              <a:rPr lang="en-AU" sz="2400" dirty="0" smtClean="0"/>
              <a:t>St. </a:t>
            </a:r>
            <a:r>
              <a:rPr lang="en-AU" sz="2400" dirty="0" err="1" smtClean="0"/>
              <a:t>Dioscorus</a:t>
            </a:r>
            <a:r>
              <a:rPr lang="en-AU" sz="2400" dirty="0" smtClean="0"/>
              <a:t>, having ended his good fight, he departed</a:t>
            </a:r>
          </a:p>
          <a:p>
            <a:r>
              <a:rPr lang="en-AU" sz="2400" dirty="0" smtClean="0"/>
              <a:t>on the island of </a:t>
            </a:r>
            <a:r>
              <a:rPr lang="en-AU" sz="2400" dirty="0" err="1" smtClean="0"/>
              <a:t>Gagra</a:t>
            </a:r>
            <a:r>
              <a:rPr lang="en-AU" sz="2400" dirty="0" smtClean="0"/>
              <a:t>. </a:t>
            </a:r>
            <a:endParaRPr lang="en-AU" sz="2400" dirty="0"/>
          </a:p>
        </p:txBody>
      </p:sp>
      <p:pic>
        <p:nvPicPr>
          <p:cNvPr id="28674" name="Picture 2" descr="https://encrypted-tbn0.gstatic.com/images?q=tbn:ANd9GcTIrwcO1eeH6MxDBoxMe5i8FUluvDqh2N0eHFQk3ZhrtoUwH_UmC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164288" y="0"/>
            <a:ext cx="1979712"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56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3102974"/>
              </p:ext>
            </p:extLst>
          </p:nvPr>
        </p:nvGraphicFramePr>
        <p:xfrm>
          <a:off x="539552" y="3284984"/>
          <a:ext cx="8229600" cy="2926080"/>
        </p:xfrm>
        <a:graphic>
          <a:graphicData uri="http://schemas.openxmlformats.org/drawingml/2006/table">
            <a:tbl>
              <a:tblPr/>
              <a:tblGrid>
                <a:gridCol w="4114800"/>
                <a:gridCol w="4114800"/>
              </a:tblGrid>
              <a:tr h="0">
                <a:tc gridSpan="2">
                  <a:txBody>
                    <a:bodyPr/>
                    <a:lstStyle/>
                    <a:p>
                      <a:pPr algn="ctr"/>
                      <a:r>
                        <a:rPr lang="en-AU" b="1" dirty="0" err="1">
                          <a:effectLst/>
                        </a:rPr>
                        <a:t>Paphlagonia</a:t>
                      </a:r>
                      <a:r>
                        <a:rPr lang="en-AU" b="1" dirty="0">
                          <a:effectLst/>
                        </a:rPr>
                        <a:t> (</a:t>
                      </a:r>
                      <a:r>
                        <a:rPr lang="el-GR" b="1" dirty="0">
                          <a:effectLst/>
                        </a:rPr>
                        <a:t>Παφλαγονία)</a:t>
                      </a:r>
                    </a:p>
                  </a:txBody>
                  <a:tcPr anchor="ctr">
                    <a:lnL>
                      <a:noFill/>
                    </a:lnL>
                    <a:lnR>
                      <a:noFill/>
                    </a:lnR>
                    <a:lnT>
                      <a:noFill/>
                    </a:lnT>
                    <a:lnB>
                      <a:noFill/>
                    </a:lnB>
                    <a:solidFill>
                      <a:srgbClr val="DEB887"/>
                    </a:solidFill>
                  </a:tcPr>
                </a:tc>
                <a:tc hMerge="1">
                  <a:txBody>
                    <a:bodyPr/>
                    <a:lstStyle/>
                    <a:p>
                      <a:endParaRPr lang="en-AU"/>
                    </a:p>
                  </a:txBody>
                  <a:tcPr/>
                </a:tc>
              </a:tr>
              <a:tr h="0">
                <a:tc gridSpan="2">
                  <a:txBody>
                    <a:bodyPr/>
                    <a:lstStyle/>
                    <a:p>
                      <a:pPr algn="ctr"/>
                      <a:r>
                        <a:rPr lang="en-AU">
                          <a:effectLst/>
                        </a:rPr>
                        <a:t>Ancient Region of Anatolia</a:t>
                      </a:r>
                    </a:p>
                  </a:txBody>
                  <a:tcPr anchor="ctr">
                    <a:lnL>
                      <a:noFill/>
                    </a:lnL>
                    <a:lnR>
                      <a:noFill/>
                    </a:lnR>
                    <a:lnT>
                      <a:noFill/>
                    </a:lnT>
                    <a:lnB>
                      <a:noFill/>
                    </a:lnB>
                  </a:tcPr>
                </a:tc>
                <a:tc hMerge="1">
                  <a:txBody>
                    <a:bodyPr/>
                    <a:lstStyle/>
                    <a:p>
                      <a:endParaRPr lang="en-AU"/>
                    </a:p>
                  </a:txBody>
                  <a:tcPr/>
                </a:tc>
              </a:tr>
              <a:tr h="0">
                <a:tc gridSpan="2">
                  <a:txBody>
                    <a:bodyPr/>
                    <a:lstStyle/>
                    <a:p>
                      <a:pPr algn="ctr"/>
                      <a:r>
                        <a:rPr lang="en-AU" dirty="0" smtClean="0">
                          <a:effectLst/>
                        </a:rPr>
                        <a:t>Nature </a:t>
                      </a:r>
                      <a:r>
                        <a:rPr lang="en-AU" dirty="0">
                          <a:effectLst/>
                        </a:rPr>
                        <a:t>of </a:t>
                      </a:r>
                      <a:r>
                        <a:rPr lang="en-AU" dirty="0" err="1">
                          <a:effectLst/>
                          <a:hlinkClick r:id="rId2" tooltip="Amasra"/>
                        </a:rPr>
                        <a:t>Amasra</a:t>
                      </a:r>
                      <a:endParaRPr lang="en-AU" dirty="0">
                        <a:effectLst/>
                      </a:endParaRPr>
                    </a:p>
                  </a:txBody>
                  <a:tcPr anchor="ctr">
                    <a:lnL>
                      <a:noFill/>
                    </a:lnL>
                    <a:lnR>
                      <a:noFill/>
                    </a:lnR>
                    <a:lnT>
                      <a:noFill/>
                    </a:lnT>
                    <a:lnB>
                      <a:noFill/>
                    </a:lnB>
                  </a:tcPr>
                </a:tc>
                <a:tc hMerge="1">
                  <a:txBody>
                    <a:bodyPr/>
                    <a:lstStyle/>
                    <a:p>
                      <a:endParaRPr lang="en-AU"/>
                    </a:p>
                  </a:txBody>
                  <a:tcPr/>
                </a:tc>
              </a:tr>
              <a:tr h="0">
                <a:tc>
                  <a:txBody>
                    <a:bodyPr/>
                    <a:lstStyle/>
                    <a:p>
                      <a:pPr algn="l"/>
                      <a:r>
                        <a:rPr lang="en-AU">
                          <a:effectLst/>
                        </a:rPr>
                        <a:t>Location</a:t>
                      </a:r>
                    </a:p>
                  </a:txBody>
                  <a:tcPr anchor="ctr">
                    <a:lnL>
                      <a:noFill/>
                    </a:lnL>
                    <a:lnR>
                      <a:noFill/>
                    </a:lnR>
                    <a:lnT>
                      <a:noFill/>
                    </a:lnT>
                    <a:lnB>
                      <a:noFill/>
                    </a:lnB>
                  </a:tcPr>
                </a:tc>
                <a:tc>
                  <a:txBody>
                    <a:bodyPr/>
                    <a:lstStyle/>
                    <a:p>
                      <a:r>
                        <a:rPr lang="en-AU"/>
                        <a:t>North central </a:t>
                      </a:r>
                      <a:r>
                        <a:rPr lang="en-AU">
                          <a:hlinkClick r:id="rId3" tooltip="Anatolia"/>
                        </a:rPr>
                        <a:t>Anatolia</a:t>
                      </a:r>
                      <a:endParaRPr lang="en-AU"/>
                    </a:p>
                  </a:txBody>
                  <a:tcPr anchor="ctr">
                    <a:lnL>
                      <a:noFill/>
                    </a:lnL>
                    <a:lnR>
                      <a:noFill/>
                    </a:lnR>
                    <a:lnT>
                      <a:noFill/>
                    </a:lnT>
                    <a:lnB>
                      <a:noFill/>
                    </a:lnB>
                  </a:tcPr>
                </a:tc>
              </a:tr>
              <a:tr h="0">
                <a:tc>
                  <a:txBody>
                    <a:bodyPr/>
                    <a:lstStyle/>
                    <a:p>
                      <a:pPr algn="l"/>
                      <a:r>
                        <a:rPr lang="en-AU">
                          <a:effectLst/>
                        </a:rPr>
                        <a:t>State existed</a:t>
                      </a:r>
                    </a:p>
                  </a:txBody>
                  <a:tcPr anchor="ctr">
                    <a:lnL>
                      <a:noFill/>
                    </a:lnL>
                    <a:lnR>
                      <a:noFill/>
                    </a:lnR>
                    <a:lnT>
                      <a:noFill/>
                    </a:lnT>
                    <a:lnB>
                      <a:noFill/>
                    </a:lnB>
                  </a:tcPr>
                </a:tc>
                <a:tc>
                  <a:txBody>
                    <a:bodyPr/>
                    <a:lstStyle/>
                    <a:p>
                      <a:r>
                        <a:rPr lang="en-AU"/>
                        <a:t>5th c-183 BC</a:t>
                      </a:r>
                    </a:p>
                  </a:txBody>
                  <a:tcPr anchor="ctr">
                    <a:lnL>
                      <a:noFill/>
                    </a:lnL>
                    <a:lnR>
                      <a:noFill/>
                    </a:lnR>
                    <a:lnT>
                      <a:noFill/>
                    </a:lnT>
                    <a:lnB>
                      <a:noFill/>
                    </a:lnB>
                  </a:tcPr>
                </a:tc>
              </a:tr>
              <a:tr h="0">
                <a:tc>
                  <a:txBody>
                    <a:bodyPr/>
                    <a:lstStyle/>
                    <a:p>
                      <a:pPr algn="l"/>
                      <a:r>
                        <a:rPr lang="en-AU">
                          <a:effectLst/>
                        </a:rPr>
                        <a:t>Language</a:t>
                      </a:r>
                    </a:p>
                  </a:txBody>
                  <a:tcPr anchor="ctr">
                    <a:lnL>
                      <a:noFill/>
                    </a:lnL>
                    <a:lnR>
                      <a:noFill/>
                    </a:lnR>
                    <a:lnT>
                      <a:noFill/>
                    </a:lnT>
                    <a:lnB>
                      <a:noFill/>
                    </a:lnB>
                  </a:tcPr>
                </a:tc>
                <a:tc>
                  <a:txBody>
                    <a:bodyPr/>
                    <a:lstStyle/>
                    <a:p>
                      <a:r>
                        <a:rPr lang="en-AU">
                          <a:hlinkClick r:id="rId4" tooltip="Paphlagonian language"/>
                        </a:rPr>
                        <a:t>Paphlagonian</a:t>
                      </a:r>
                      <a:endParaRPr lang="en-AU"/>
                    </a:p>
                  </a:txBody>
                  <a:tcPr anchor="ctr">
                    <a:lnL>
                      <a:noFill/>
                    </a:lnL>
                    <a:lnR>
                      <a:noFill/>
                    </a:lnR>
                    <a:lnT>
                      <a:noFill/>
                    </a:lnT>
                    <a:lnB>
                      <a:noFill/>
                    </a:lnB>
                  </a:tcPr>
                </a:tc>
              </a:tr>
              <a:tr h="0">
                <a:tc>
                  <a:txBody>
                    <a:bodyPr/>
                    <a:lstStyle/>
                    <a:p>
                      <a:pPr algn="l"/>
                      <a:r>
                        <a:rPr lang="en-AU">
                          <a:effectLst/>
                        </a:rPr>
                        <a:t>Historical capitals</a:t>
                      </a:r>
                    </a:p>
                  </a:txBody>
                  <a:tcPr anchor="ctr">
                    <a:lnL>
                      <a:noFill/>
                    </a:lnL>
                    <a:lnR>
                      <a:noFill/>
                    </a:lnR>
                    <a:lnT>
                      <a:noFill/>
                    </a:lnT>
                    <a:lnB>
                      <a:noFill/>
                    </a:lnB>
                  </a:tcPr>
                </a:tc>
                <a:tc>
                  <a:txBody>
                    <a:bodyPr/>
                    <a:lstStyle/>
                    <a:p>
                      <a:r>
                        <a:rPr lang="en-AU" dirty="0" err="1">
                          <a:hlinkClick r:id="rId5" tooltip="Gangra"/>
                        </a:rPr>
                        <a:t>Gangra</a:t>
                      </a:r>
                      <a:endParaRPr lang="en-AU" dirty="0"/>
                    </a:p>
                  </a:txBody>
                  <a:tcPr anchor="ctr">
                    <a:lnL>
                      <a:noFill/>
                    </a:lnL>
                    <a:lnR>
                      <a:noFill/>
                    </a:lnR>
                    <a:lnT>
                      <a:noFill/>
                    </a:lnT>
                    <a:lnB>
                      <a:noFill/>
                    </a:lnB>
                  </a:tcPr>
                </a:tc>
              </a:tr>
              <a:tr h="0">
                <a:tc>
                  <a:txBody>
                    <a:bodyPr/>
                    <a:lstStyle/>
                    <a:p>
                      <a:pPr algn="l"/>
                      <a:r>
                        <a:rPr lang="en-AU">
                          <a:effectLst/>
                          <a:hlinkClick r:id="rId6" tooltip="Roman provinces"/>
                        </a:rPr>
                        <a:t>Roman province</a:t>
                      </a:r>
                      <a:endParaRPr lang="en-AU">
                        <a:effectLst/>
                      </a:endParaRPr>
                    </a:p>
                  </a:txBody>
                  <a:tcPr anchor="ctr">
                    <a:lnL>
                      <a:noFill/>
                    </a:lnL>
                    <a:lnR>
                      <a:noFill/>
                    </a:lnR>
                    <a:lnT>
                      <a:noFill/>
                    </a:lnT>
                    <a:lnB>
                      <a:noFill/>
                    </a:lnB>
                  </a:tcPr>
                </a:tc>
                <a:tc>
                  <a:txBody>
                    <a:bodyPr/>
                    <a:lstStyle/>
                    <a:p>
                      <a:r>
                        <a:rPr lang="en-AU" dirty="0">
                          <a:hlinkClick r:id="rId7" tooltip="Pontus"/>
                        </a:rPr>
                        <a:t>Pontus</a:t>
                      </a:r>
                      <a:endParaRPr lang="en-AU" dirty="0"/>
                    </a:p>
                  </a:txBody>
                  <a:tcPr anchor="ctr">
                    <a:lnL>
                      <a:noFill/>
                    </a:lnL>
                    <a:lnR>
                      <a:noFill/>
                    </a:lnR>
                    <a:lnT>
                      <a:noFill/>
                    </a:lnT>
                    <a:lnB>
                      <a:noFill/>
                    </a:lnB>
                  </a:tcPr>
                </a:tc>
              </a:tr>
            </a:tbl>
          </a:graphicData>
        </a:graphic>
      </p:graphicFrame>
      <p:pic>
        <p:nvPicPr>
          <p:cNvPr id="3073" name="Picture 1" descr="Nature of Amasra"/>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b="25064"/>
          <a:stretch/>
        </p:blipFill>
        <p:spPr bwMode="auto">
          <a:xfrm>
            <a:off x="683568" y="162153"/>
            <a:ext cx="7848872" cy="290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63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488890"/>
              </p:ext>
            </p:extLst>
          </p:nvPr>
        </p:nvGraphicFramePr>
        <p:xfrm>
          <a:off x="457200" y="1988841"/>
          <a:ext cx="8229600" cy="2194381"/>
        </p:xfrm>
        <a:graphic>
          <a:graphicData uri="http://schemas.openxmlformats.org/drawingml/2006/table">
            <a:tbl>
              <a:tblPr/>
              <a:tblGrid>
                <a:gridCol w="8229600"/>
              </a:tblGrid>
              <a:tr h="2194381">
                <a:tc>
                  <a:txBody>
                    <a:bodyPr/>
                    <a:lstStyle/>
                    <a:p>
                      <a:pPr fontAlgn="t"/>
                      <a:r>
                        <a:rPr lang="en-AU" sz="2800" dirty="0">
                          <a:solidFill>
                            <a:srgbClr val="222222"/>
                          </a:solidFill>
                          <a:effectLst/>
                          <a:hlinkClick r:id="rId2"/>
                        </a:rPr>
                        <a:t>Born</a:t>
                      </a:r>
                      <a:r>
                        <a:rPr lang="en-AU" sz="2800" dirty="0">
                          <a:effectLst/>
                        </a:rPr>
                        <a:t>: AD 347, Antioch</a:t>
                      </a:r>
                    </a:p>
                    <a:p>
                      <a:pPr fontAlgn="t"/>
                      <a:r>
                        <a:rPr lang="en-AU" sz="2800" dirty="0">
                          <a:solidFill>
                            <a:srgbClr val="222222"/>
                          </a:solidFill>
                          <a:effectLst/>
                          <a:hlinkClick r:id="rId3"/>
                        </a:rPr>
                        <a:t>Died</a:t>
                      </a:r>
                      <a:r>
                        <a:rPr lang="en-AU" sz="2800" dirty="0">
                          <a:effectLst/>
                        </a:rPr>
                        <a:t>: September 14, 407 AD, </a:t>
                      </a:r>
                      <a:r>
                        <a:rPr lang="en-AU" sz="2800" dirty="0" err="1">
                          <a:effectLst/>
                        </a:rPr>
                        <a:t>Comana</a:t>
                      </a:r>
                      <a:r>
                        <a:rPr lang="en-AU" sz="2800" dirty="0">
                          <a:effectLst/>
                        </a:rPr>
                        <a:t>, Pontus</a:t>
                      </a:r>
                    </a:p>
                  </a:txBody>
                  <a:tcPr>
                    <a:lnL>
                      <a:noFill/>
                    </a:lnL>
                    <a:lnR>
                      <a:noFill/>
                    </a:lnR>
                    <a:lnT>
                      <a:noFill/>
                    </a:lnT>
                    <a:lnB>
                      <a:noFill/>
                    </a:lnB>
                  </a:tcPr>
                </a:tc>
              </a:tr>
            </a:tbl>
          </a:graphicData>
        </a:graphic>
      </p:graphicFrame>
      <p:sp>
        <p:nvSpPr>
          <p:cNvPr id="3" name="Rectangle 1"/>
          <p:cNvSpPr>
            <a:spLocks noChangeArrowheads="1"/>
          </p:cNvSpPr>
          <p:nvPr/>
        </p:nvSpPr>
        <p:spPr bwMode="auto">
          <a:xfrm>
            <a:off x="30354" y="96307"/>
            <a:ext cx="9321783"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lgerian" pitchFamily="82" charset="0"/>
                <a:cs typeface="Arial" charset="0"/>
              </a:rPr>
              <a:t>John </a:t>
            </a:r>
            <a:r>
              <a:rPr kumimoji="0" lang="en-US" sz="2800" b="0" i="0" u="none" strike="noStrike" cap="none" normalizeH="0" baseline="0" dirty="0" smtClean="0">
                <a:ln>
                  <a:noFill/>
                </a:ln>
                <a:solidFill>
                  <a:srgbClr val="FF0000"/>
                </a:solidFill>
                <a:effectLst/>
                <a:latin typeface="Algerian" pitchFamily="82" charset="0"/>
                <a:cs typeface="Arial" charset="0"/>
              </a:rPr>
              <a:t>Chrysostom, Archbishop of Constantinople</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was an important Early Church Father. </a:t>
            </a:r>
            <a:endParaRPr kumimoji="0" lang="en-US" sz="2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He </a:t>
            </a:r>
            <a:r>
              <a:rPr kumimoji="0" lang="en-US" sz="2400" b="0" i="0" u="none" strike="noStrike" cap="none" normalizeH="0" baseline="0" dirty="0" smtClean="0">
                <a:ln>
                  <a:noFill/>
                </a:ln>
                <a:solidFill>
                  <a:schemeClr val="tx1"/>
                </a:solidFill>
                <a:effectLst/>
                <a:latin typeface="Arial" charset="0"/>
                <a:cs typeface="Arial" charset="0"/>
              </a:rPr>
              <a:t>is known for his </a:t>
            </a:r>
            <a:r>
              <a:rPr kumimoji="0" lang="en-US" sz="2400" b="0" i="0" u="none" strike="noStrike" cap="none" normalizeH="0" baseline="0" dirty="0" smtClean="0">
                <a:ln>
                  <a:noFill/>
                </a:ln>
                <a:solidFill>
                  <a:schemeClr val="tx1"/>
                </a:solidFill>
                <a:effectLst/>
                <a:latin typeface="Arial" charset="0"/>
                <a:cs typeface="Arial" charset="0"/>
              </a:rPr>
              <a:t>eloquence</a:t>
            </a:r>
            <a:r>
              <a:rPr kumimoji="0" lang="en-US" sz="2400" b="0" i="0" u="none" strike="noStrike" cap="none" normalizeH="0" dirty="0" smtClean="0">
                <a:ln>
                  <a:noFill/>
                </a:ln>
                <a:solidFill>
                  <a:schemeClr val="tx1"/>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in </a:t>
            </a:r>
            <a:r>
              <a:rPr kumimoji="0" lang="en-US" sz="2400" b="0" i="0" u="none" strike="noStrike" cap="none" normalizeH="0" baseline="0" dirty="0" smtClean="0">
                <a:ln>
                  <a:noFill/>
                </a:ln>
                <a:solidFill>
                  <a:schemeClr val="tx1"/>
                </a:solidFill>
                <a:effectLst/>
                <a:latin typeface="Arial" charset="0"/>
                <a:cs typeface="Arial" charset="0"/>
              </a:rPr>
              <a:t>preaching and public </a:t>
            </a:r>
            <a:r>
              <a:rPr kumimoji="0" lang="en-US" sz="2400" b="0" i="0" u="none" strike="noStrike" cap="none" normalizeH="0" baseline="0" dirty="0" smtClean="0">
                <a:ln>
                  <a:noFill/>
                </a:ln>
                <a:solidFill>
                  <a:schemeClr val="tx1"/>
                </a:solidFill>
                <a:effectLst/>
                <a:latin typeface="Arial" charset="0"/>
                <a:cs typeface="Arial" charset="0"/>
              </a:rPr>
              <a:t>speaking. </a:t>
            </a: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 name="Rectangle 3"/>
          <p:cNvSpPr/>
          <p:nvPr/>
        </p:nvSpPr>
        <p:spPr>
          <a:xfrm>
            <a:off x="514781" y="4149080"/>
            <a:ext cx="8352928" cy="2246769"/>
          </a:xfrm>
          <a:prstGeom prst="rect">
            <a:avLst/>
          </a:prstGeom>
        </p:spPr>
        <p:txBody>
          <a:bodyPr wrap="square">
            <a:spAutoFit/>
          </a:bodyPr>
          <a:lstStyle/>
          <a:p>
            <a:r>
              <a:rPr lang="en-AU" sz="2800" dirty="0"/>
              <a:t>When </a:t>
            </a:r>
            <a:r>
              <a:rPr lang="en-AU" sz="2800" dirty="0" err="1" smtClean="0"/>
              <a:t>Libanius</a:t>
            </a:r>
            <a:r>
              <a:rPr lang="en-AU" sz="2800" dirty="0" smtClean="0"/>
              <a:t> (Heathen) </a:t>
            </a:r>
            <a:r>
              <a:rPr lang="en-AU" sz="2800" dirty="0"/>
              <a:t>was asked whom he considered his successor, he answered sadly: </a:t>
            </a:r>
            <a:r>
              <a:rPr lang="en-AU" sz="2800" dirty="0">
                <a:solidFill>
                  <a:srgbClr val="FF0000"/>
                </a:solidFill>
              </a:rPr>
              <a:t>"John, of course, had not the Christians taken him away from us." </a:t>
            </a:r>
            <a:r>
              <a:rPr lang="en-AU" sz="2800" dirty="0"/>
              <a:t>And even of St. John’s mother, </a:t>
            </a:r>
            <a:r>
              <a:rPr lang="en-AU" sz="2800" dirty="0" err="1"/>
              <a:t>Libanius</a:t>
            </a:r>
            <a:r>
              <a:rPr lang="en-AU" sz="2800" dirty="0"/>
              <a:t> had this to say: </a:t>
            </a:r>
            <a:r>
              <a:rPr lang="en-AU" sz="2800" dirty="0">
                <a:solidFill>
                  <a:srgbClr val="FF0000"/>
                </a:solidFill>
              </a:rPr>
              <a:t>"What worthy women these Christians have!"</a:t>
            </a:r>
            <a:endParaRPr lang="en-AU" sz="2800" dirty="0">
              <a:solidFill>
                <a:srgbClr val="FF0000"/>
              </a:solidFill>
            </a:endParaRPr>
          </a:p>
        </p:txBody>
      </p:sp>
    </p:spTree>
    <p:extLst>
      <p:ext uri="{BB962C8B-B14F-4D97-AF65-F5344CB8AC3E}">
        <p14:creationId xmlns:p14="http://schemas.microsoft.com/office/powerpoint/2010/main" val="824876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6632"/>
            <a:ext cx="9036496" cy="6986528"/>
          </a:xfrm>
          <a:prstGeom prst="rect">
            <a:avLst/>
          </a:prstGeom>
          <a:noFill/>
        </p:spPr>
        <p:txBody>
          <a:bodyPr wrap="square" rtlCol="0">
            <a:spAutoFit/>
          </a:bodyPr>
          <a:lstStyle/>
          <a:p>
            <a:r>
              <a:rPr lang="en-AU" sz="2800" dirty="0" smtClean="0"/>
              <a:t>His father died early.. He longed for </a:t>
            </a:r>
            <a:r>
              <a:rPr lang="en-AU" sz="2800" dirty="0" smtClean="0">
                <a:solidFill>
                  <a:srgbClr val="FF0000"/>
                </a:solidFill>
              </a:rPr>
              <a:t>monasticism</a:t>
            </a:r>
            <a:r>
              <a:rPr lang="en-AU" sz="2800" dirty="0" smtClean="0"/>
              <a:t> but his mother was against it. </a:t>
            </a:r>
          </a:p>
          <a:p>
            <a:endParaRPr lang="en-AU" sz="2800" dirty="0" smtClean="0"/>
          </a:p>
          <a:p>
            <a:r>
              <a:rPr lang="en-AU" sz="2800" dirty="0" err="1" smtClean="0"/>
              <a:t>Meletius</a:t>
            </a:r>
            <a:r>
              <a:rPr lang="en-AU" sz="2800" dirty="0"/>
              <a:t>, the Bishop of Antioch, heard about John’s unusual gifts and took him into the ranks of </a:t>
            </a:r>
            <a:r>
              <a:rPr lang="en-AU" sz="2800" dirty="0" smtClean="0">
                <a:solidFill>
                  <a:srgbClr val="FF0000"/>
                </a:solidFill>
              </a:rPr>
              <a:t>clergy</a:t>
            </a:r>
            <a:r>
              <a:rPr lang="en-AU" sz="2800" dirty="0" smtClean="0"/>
              <a:t>.</a:t>
            </a:r>
          </a:p>
          <a:p>
            <a:endParaRPr lang="en-AU" sz="2800" dirty="0" smtClean="0"/>
          </a:p>
          <a:p>
            <a:r>
              <a:rPr lang="en-AU" sz="2800" dirty="0" smtClean="0"/>
              <a:t>After his mother’s departure, lived in </a:t>
            </a:r>
            <a:r>
              <a:rPr lang="en-AU" sz="2800" dirty="0" smtClean="0">
                <a:solidFill>
                  <a:srgbClr val="FF0000"/>
                </a:solidFill>
              </a:rPr>
              <a:t>wilderness</a:t>
            </a:r>
            <a:r>
              <a:rPr lang="en-AU" sz="2800" dirty="0" smtClean="0"/>
              <a:t> for 4 years.</a:t>
            </a:r>
          </a:p>
          <a:p>
            <a:endParaRPr lang="en-AU" sz="2800" dirty="0"/>
          </a:p>
          <a:p>
            <a:r>
              <a:rPr lang="en-AU" sz="2800" dirty="0" smtClean="0"/>
              <a:t>Illness returned him to </a:t>
            </a:r>
            <a:r>
              <a:rPr lang="en-AU" sz="2800" dirty="0" smtClean="0">
                <a:solidFill>
                  <a:srgbClr val="FF0000"/>
                </a:solidFill>
              </a:rPr>
              <a:t>service</a:t>
            </a:r>
            <a:r>
              <a:rPr lang="en-AU" sz="2800" dirty="0" smtClean="0"/>
              <a:t> 12 years in Antioch.</a:t>
            </a:r>
          </a:p>
          <a:p>
            <a:endParaRPr lang="en-AU" sz="2800" dirty="0"/>
          </a:p>
          <a:p>
            <a:r>
              <a:rPr lang="en-AU" sz="2800" dirty="0" smtClean="0"/>
              <a:t>The </a:t>
            </a:r>
            <a:r>
              <a:rPr lang="en-AU" sz="2800" dirty="0"/>
              <a:t>fame of St. John as "Chrysostom" </a:t>
            </a:r>
            <a:endParaRPr lang="en-AU" sz="2800" dirty="0" smtClean="0"/>
          </a:p>
          <a:p>
            <a:r>
              <a:rPr lang="en-AU" sz="2800" dirty="0" smtClean="0"/>
              <a:t>rang </a:t>
            </a:r>
            <a:r>
              <a:rPr lang="en-AU" sz="2800" dirty="0"/>
              <a:t>throughout the Christian </a:t>
            </a:r>
            <a:r>
              <a:rPr lang="en-AU" sz="2800" dirty="0" smtClean="0"/>
              <a:t>world. </a:t>
            </a:r>
          </a:p>
          <a:p>
            <a:r>
              <a:rPr lang="en-AU" sz="2800" dirty="0" smtClean="0"/>
              <a:t>The </a:t>
            </a:r>
            <a:r>
              <a:rPr lang="en-AU" sz="2800" dirty="0"/>
              <a:t>title, which in Greek means </a:t>
            </a:r>
            <a:endParaRPr lang="en-AU" sz="2800" dirty="0" smtClean="0"/>
          </a:p>
          <a:p>
            <a:r>
              <a:rPr lang="en-AU" sz="2800" dirty="0" smtClean="0">
                <a:solidFill>
                  <a:srgbClr val="FF0000"/>
                </a:solidFill>
              </a:rPr>
              <a:t>"</a:t>
            </a:r>
            <a:r>
              <a:rPr lang="en-AU" sz="2800" dirty="0">
                <a:solidFill>
                  <a:srgbClr val="FF0000"/>
                </a:solidFill>
              </a:rPr>
              <a:t>golden-tongued," </a:t>
            </a:r>
            <a:r>
              <a:rPr lang="en-AU" sz="2800" dirty="0"/>
              <a:t>was given to the </a:t>
            </a:r>
            <a:endParaRPr lang="en-AU" sz="2800" dirty="0" smtClean="0"/>
          </a:p>
          <a:p>
            <a:r>
              <a:rPr lang="en-AU" sz="2800" dirty="0" smtClean="0"/>
              <a:t>saint </a:t>
            </a:r>
            <a:r>
              <a:rPr lang="en-AU" sz="2800" dirty="0"/>
              <a:t>because of his divinely inspired and </a:t>
            </a:r>
            <a:r>
              <a:rPr lang="en-AU" sz="2800" dirty="0" smtClean="0"/>
              <a:t>eloquent discourse</a:t>
            </a:r>
            <a:r>
              <a:rPr lang="en-AU" sz="2800" dirty="0"/>
              <a:t>.</a:t>
            </a:r>
            <a:endParaRPr lang="en-AU" sz="2800" dirty="0" smtClean="0"/>
          </a:p>
          <a:p>
            <a:endParaRPr lang="en-AU" sz="2800" dirty="0"/>
          </a:p>
        </p:txBody>
      </p:sp>
      <p:pic>
        <p:nvPicPr>
          <p:cNvPr id="4" name="Picture 8" descr="http://gabrielsmessage.files.wordpress.com/2011/08/icon_st_john_chrysostom2.jpg?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9" y="3789040"/>
            <a:ext cx="2508910" cy="25730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05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029" y="260648"/>
            <a:ext cx="8352928" cy="6555641"/>
          </a:xfrm>
          <a:prstGeom prst="rect">
            <a:avLst/>
          </a:prstGeom>
        </p:spPr>
        <p:txBody>
          <a:bodyPr wrap="square">
            <a:spAutoFit/>
          </a:bodyPr>
          <a:lstStyle/>
          <a:p>
            <a:endParaRPr lang="en-AU" sz="2800" dirty="0"/>
          </a:p>
          <a:p>
            <a:r>
              <a:rPr lang="en-AU" sz="2800" dirty="0"/>
              <a:t>Very often his sermons were interrupted by applause. John would stop the audience saying, </a:t>
            </a:r>
            <a:r>
              <a:rPr lang="en-AU" sz="2800" dirty="0">
                <a:solidFill>
                  <a:srgbClr val="FF0000"/>
                </a:solidFill>
              </a:rPr>
              <a:t>"What is your applause to me? Correcting your lives and turning to God — that is my best praise from you." </a:t>
            </a:r>
            <a:endParaRPr lang="en-AU" sz="2800" dirty="0" smtClean="0">
              <a:solidFill>
                <a:srgbClr val="FF0000"/>
              </a:solidFill>
            </a:endParaRPr>
          </a:p>
          <a:p>
            <a:endParaRPr lang="en-AU" sz="2800" dirty="0"/>
          </a:p>
          <a:p>
            <a:r>
              <a:rPr lang="en-AU" sz="2800" dirty="0" smtClean="0"/>
              <a:t>After departure of </a:t>
            </a:r>
            <a:r>
              <a:rPr lang="en-AU" sz="2800" dirty="0"/>
              <a:t>Bishop </a:t>
            </a:r>
            <a:r>
              <a:rPr lang="en-AU" sz="2800" dirty="0" smtClean="0"/>
              <a:t>Nectary </a:t>
            </a:r>
          </a:p>
          <a:p>
            <a:r>
              <a:rPr lang="en-AU" sz="2800" dirty="0" smtClean="0"/>
              <a:t>(Predecessor of Bishop Gregory the </a:t>
            </a:r>
          </a:p>
          <a:p>
            <a:r>
              <a:rPr lang="en-AU" sz="2800" dirty="0" smtClean="0"/>
              <a:t>Theologian) Emperor Arcady assigned </a:t>
            </a:r>
          </a:p>
          <a:p>
            <a:r>
              <a:rPr lang="en-AU" sz="2800" dirty="0" smtClean="0">
                <a:solidFill>
                  <a:srgbClr val="FF0000"/>
                </a:solidFill>
              </a:rPr>
              <a:t>St John to the Bishopric.</a:t>
            </a:r>
          </a:p>
          <a:p>
            <a:endParaRPr lang="en-AU" sz="2800" dirty="0"/>
          </a:p>
          <a:p>
            <a:r>
              <a:rPr lang="en-AU" sz="2800" dirty="0" smtClean="0"/>
              <a:t>Empress </a:t>
            </a:r>
            <a:r>
              <a:rPr lang="en-AU" sz="2800" dirty="0" err="1" smtClean="0">
                <a:solidFill>
                  <a:srgbClr val="FF0000"/>
                </a:solidFill>
              </a:rPr>
              <a:t>Eudoxia</a:t>
            </a:r>
            <a:r>
              <a:rPr lang="en-AU" sz="2800" dirty="0" smtClean="0"/>
              <a:t> was angered at his sermons because she loved vanity. She conspired about him with angry bishops and issued his exile.</a:t>
            </a:r>
          </a:p>
          <a:p>
            <a:endParaRPr lang="en-AU" sz="2800" dirty="0"/>
          </a:p>
        </p:txBody>
      </p:sp>
      <p:pic>
        <p:nvPicPr>
          <p:cNvPr id="3" name="Picture 10" descr="http://iconreader.files.wordpress.com/2011/01/the-three-holy-hierarchs-saints-basil-the-great-john-chrysostom-gregory-the-theologia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23" t="10301" r="10544" b="3882"/>
          <a:stretch/>
        </p:blipFill>
        <p:spPr bwMode="auto">
          <a:xfrm>
            <a:off x="6948264" y="1991390"/>
            <a:ext cx="2042332" cy="3091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81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8847"/>
            <a:ext cx="8928992" cy="6124754"/>
          </a:xfrm>
          <a:prstGeom prst="rect">
            <a:avLst/>
          </a:prstGeom>
        </p:spPr>
        <p:txBody>
          <a:bodyPr wrap="square">
            <a:spAutoFit/>
          </a:bodyPr>
          <a:lstStyle/>
          <a:p>
            <a:r>
              <a:rPr lang="en-AU" sz="2800" dirty="0">
                <a:solidFill>
                  <a:srgbClr val="FF0000"/>
                </a:solidFill>
              </a:rPr>
              <a:t>"The Church of Jesus Christ was not begun by me and will not be ended by me," </a:t>
            </a:r>
            <a:r>
              <a:rPr lang="en-AU" sz="2800" dirty="0"/>
              <a:t>said John to his loyal friends. </a:t>
            </a:r>
            <a:endParaRPr lang="en-AU" sz="2800" dirty="0" smtClean="0"/>
          </a:p>
          <a:p>
            <a:endParaRPr lang="en-AU" sz="2800" dirty="0"/>
          </a:p>
          <a:p>
            <a:r>
              <a:rPr lang="en-AU" sz="2800" dirty="0" smtClean="0"/>
              <a:t>The </a:t>
            </a:r>
            <a:r>
              <a:rPr lang="en-AU" sz="2800" dirty="0"/>
              <a:t>very night </a:t>
            </a:r>
            <a:r>
              <a:rPr lang="en-AU" sz="2800" dirty="0" smtClean="0"/>
              <a:t>he left, there </a:t>
            </a:r>
            <a:r>
              <a:rPr lang="en-AU" sz="2800" dirty="0"/>
              <a:t>occurred a strong </a:t>
            </a:r>
            <a:r>
              <a:rPr lang="en-AU" sz="2800" dirty="0" smtClean="0">
                <a:solidFill>
                  <a:srgbClr val="FF0000"/>
                </a:solidFill>
              </a:rPr>
              <a:t>earthquake</a:t>
            </a:r>
            <a:r>
              <a:rPr lang="en-AU" sz="2800" dirty="0" smtClean="0"/>
              <a:t> and </a:t>
            </a:r>
            <a:r>
              <a:rPr lang="en-AU" sz="2800" dirty="0"/>
              <a:t>terrified </a:t>
            </a:r>
            <a:r>
              <a:rPr lang="en-AU" sz="2800" dirty="0" err="1"/>
              <a:t>Eudoxia</a:t>
            </a:r>
            <a:r>
              <a:rPr lang="en-AU" sz="2800" dirty="0"/>
              <a:t> begged Chrysostom to return at once. </a:t>
            </a:r>
            <a:endParaRPr lang="en-AU" sz="2800" dirty="0" smtClean="0"/>
          </a:p>
          <a:p>
            <a:endParaRPr lang="en-AU" sz="2800" dirty="0"/>
          </a:p>
          <a:p>
            <a:r>
              <a:rPr lang="en-AU" sz="2800" dirty="0" smtClean="0">
                <a:solidFill>
                  <a:srgbClr val="FF0000"/>
                </a:solidFill>
              </a:rPr>
              <a:t>After 2 </a:t>
            </a:r>
            <a:r>
              <a:rPr lang="en-AU" sz="2800" dirty="0">
                <a:solidFill>
                  <a:srgbClr val="FF0000"/>
                </a:solidFill>
              </a:rPr>
              <a:t>months </a:t>
            </a:r>
            <a:r>
              <a:rPr lang="en-AU" sz="2800" dirty="0" err="1"/>
              <a:t>Eudoxia</a:t>
            </a:r>
            <a:r>
              <a:rPr lang="en-AU" sz="2800" dirty="0"/>
              <a:t> gave in to her passions and vices as she had previously, and John stepped forward with words of accusation once again. </a:t>
            </a:r>
            <a:endParaRPr lang="en-AU" sz="2800" dirty="0" smtClean="0"/>
          </a:p>
          <a:p>
            <a:endParaRPr lang="en-AU" sz="2800" dirty="0"/>
          </a:p>
          <a:p>
            <a:r>
              <a:rPr lang="en-AU" sz="2800" dirty="0" smtClean="0"/>
              <a:t>This </a:t>
            </a:r>
            <a:r>
              <a:rPr lang="en-AU" sz="2800" dirty="0"/>
              <a:t>time John was condemned behind his back and sent into exile. For </a:t>
            </a:r>
            <a:r>
              <a:rPr lang="en-AU" sz="2800" dirty="0">
                <a:solidFill>
                  <a:srgbClr val="FF0000"/>
                </a:solidFill>
              </a:rPr>
              <a:t>3</a:t>
            </a:r>
            <a:r>
              <a:rPr lang="en-AU" sz="2800" dirty="0" smtClean="0">
                <a:solidFill>
                  <a:srgbClr val="FF0000"/>
                </a:solidFill>
              </a:rPr>
              <a:t> </a:t>
            </a:r>
            <a:r>
              <a:rPr lang="en-AU" sz="2800" dirty="0">
                <a:solidFill>
                  <a:srgbClr val="FF0000"/>
                </a:solidFill>
              </a:rPr>
              <a:t>years </a:t>
            </a:r>
            <a:r>
              <a:rPr lang="en-AU" sz="2800" dirty="0"/>
              <a:t>John </a:t>
            </a:r>
            <a:r>
              <a:rPr lang="en-AU" sz="2800" dirty="0" smtClean="0"/>
              <a:t>suffered </a:t>
            </a:r>
            <a:r>
              <a:rPr lang="en-AU" sz="2800" dirty="0"/>
              <a:t>fierce wars </a:t>
            </a:r>
            <a:r>
              <a:rPr lang="en-AU" sz="2800" dirty="0" smtClean="0"/>
              <a:t>on </a:t>
            </a:r>
            <a:r>
              <a:rPr lang="en-AU" sz="2800" dirty="0"/>
              <a:t>foot through the mountains, heat and teeming rain. </a:t>
            </a:r>
            <a:endParaRPr lang="en-AU" sz="2800" dirty="0" smtClean="0"/>
          </a:p>
          <a:p>
            <a:endParaRPr lang="en-AU" sz="2800" dirty="0"/>
          </a:p>
        </p:txBody>
      </p:sp>
    </p:spTree>
    <p:extLst>
      <p:ext uri="{BB962C8B-B14F-4D97-AF65-F5344CB8AC3E}">
        <p14:creationId xmlns:p14="http://schemas.microsoft.com/office/powerpoint/2010/main" val="2926024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562" y="188640"/>
            <a:ext cx="8784976" cy="2677656"/>
          </a:xfrm>
          <a:prstGeom prst="rect">
            <a:avLst/>
          </a:prstGeom>
        </p:spPr>
        <p:txBody>
          <a:bodyPr wrap="square">
            <a:spAutoFit/>
          </a:bodyPr>
          <a:lstStyle/>
          <a:p>
            <a:r>
              <a:rPr lang="en-AU" sz="2800" dirty="0"/>
              <a:t>Totally enfeebled, the Holy one stopped in the town of </a:t>
            </a:r>
            <a:r>
              <a:rPr lang="en-AU" sz="2800" dirty="0" err="1"/>
              <a:t>Komanah</a:t>
            </a:r>
            <a:r>
              <a:rPr lang="en-AU" sz="2800" dirty="0"/>
              <a:t>. Here at night the Holy </a:t>
            </a:r>
            <a:r>
              <a:rPr lang="en-AU" sz="2800" dirty="0">
                <a:solidFill>
                  <a:srgbClr val="FF0000"/>
                </a:solidFill>
              </a:rPr>
              <a:t>Martyr </a:t>
            </a:r>
            <a:r>
              <a:rPr lang="en-AU" sz="2800" dirty="0" err="1">
                <a:solidFill>
                  <a:srgbClr val="FF0000"/>
                </a:solidFill>
              </a:rPr>
              <a:t>Basilik</a:t>
            </a:r>
            <a:r>
              <a:rPr lang="en-AU" sz="2800" dirty="0"/>
              <a:t> (whose relics were venerated in this town) appeared and said, "Do not be saddened brother John, tomorrow we shall be together." John partook of Holy Communion and died peacefully with these words</a:t>
            </a:r>
            <a:r>
              <a:rPr lang="en-AU" sz="2800" dirty="0">
                <a:solidFill>
                  <a:srgbClr val="FF0000"/>
                </a:solidFill>
              </a:rPr>
              <a:t>: "Thank God for everything!"</a:t>
            </a:r>
            <a:endParaRPr lang="en-AU" sz="2800" dirty="0">
              <a:solidFill>
                <a:srgbClr val="FF0000"/>
              </a:solidFill>
            </a:endParaRPr>
          </a:p>
        </p:txBody>
      </p:sp>
      <p:sp>
        <p:nvSpPr>
          <p:cNvPr id="3" name="AutoShape 2" descr="763px-John_Chrysostom_and_Aelia_Eudoxi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153945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y\AppData\Local\Microsoft\Windows\Temporary Internet Files\Content.IE5\QG616S68\MC900434403[1].wmf"/>
          <p:cNvPicPr>
            <a:picLocks noChangeAspect="1" noChangeArrowheads="1"/>
          </p:cNvPicPr>
          <p:nvPr/>
        </p:nvPicPr>
        <p:blipFill>
          <a:blip r:embed="rId3" cstate="print">
            <a:lum bright="72000" contrast="-85000"/>
          </a:blip>
          <a:srcRect/>
          <a:stretch>
            <a:fillRect/>
          </a:stretch>
        </p:blipFill>
        <p:spPr bwMode="auto">
          <a:xfrm>
            <a:off x="1331640" y="260648"/>
            <a:ext cx="6408712" cy="6336704"/>
          </a:xfrm>
          <a:prstGeom prst="rect">
            <a:avLst/>
          </a:prstGeom>
          <a:noFill/>
        </p:spPr>
      </p:pic>
      <p:pic>
        <p:nvPicPr>
          <p:cNvPr id="1030" name="Picture 6" descr="C:\Users\Mary\AppData\Local\Microsoft\Windows\Temporary Internet Files\Content.IE5\84KBQYTE\MC900432531[3].png"/>
          <p:cNvPicPr>
            <a:picLocks noChangeAspect="1" noChangeArrowheads="1"/>
          </p:cNvPicPr>
          <p:nvPr/>
        </p:nvPicPr>
        <p:blipFill>
          <a:blip r:embed="rId4" cstate="print"/>
          <a:srcRect/>
          <a:stretch>
            <a:fillRect/>
          </a:stretch>
        </p:blipFill>
        <p:spPr bwMode="auto">
          <a:xfrm>
            <a:off x="3995936" y="2924944"/>
            <a:ext cx="926833" cy="926833"/>
          </a:xfrm>
          <a:prstGeom prst="rect">
            <a:avLst/>
          </a:prstGeom>
          <a:noFill/>
        </p:spPr>
      </p:pic>
      <p:pic>
        <p:nvPicPr>
          <p:cNvPr id="18434" name="Picture 2" descr="C:\Users\Mary\AppData\Local\Microsoft\Windows\Temporary Internet Files\Content.IE5\79PBFILJ\MC900433887[1].png"/>
          <p:cNvPicPr>
            <a:picLocks noChangeAspect="1" noChangeArrowheads="1"/>
          </p:cNvPicPr>
          <p:nvPr/>
        </p:nvPicPr>
        <p:blipFill>
          <a:blip r:embed="rId5" cstate="print"/>
          <a:srcRect/>
          <a:stretch>
            <a:fillRect/>
          </a:stretch>
        </p:blipFill>
        <p:spPr bwMode="auto">
          <a:xfrm>
            <a:off x="755576" y="2132856"/>
            <a:ext cx="2650604" cy="2650604"/>
          </a:xfrm>
          <a:prstGeom prst="rect">
            <a:avLst/>
          </a:prstGeom>
          <a:noFill/>
        </p:spPr>
      </p:pic>
      <p:pic>
        <p:nvPicPr>
          <p:cNvPr id="18435" name="Picture 3" descr="C:\Users\Mary\AppData\Local\Microsoft\Windows\Temporary Internet Files\Content.IE5\2WZ0GTH1\MC900014150[1].wmf"/>
          <p:cNvPicPr>
            <a:picLocks noChangeAspect="1" noChangeArrowheads="1"/>
          </p:cNvPicPr>
          <p:nvPr/>
        </p:nvPicPr>
        <p:blipFill>
          <a:blip r:embed="rId6" cstate="print"/>
          <a:srcRect/>
          <a:stretch>
            <a:fillRect/>
          </a:stretch>
        </p:blipFill>
        <p:spPr bwMode="auto">
          <a:xfrm>
            <a:off x="5940152" y="1916832"/>
            <a:ext cx="1872208" cy="2515361"/>
          </a:xfrm>
          <a:prstGeom prst="rect">
            <a:avLst/>
          </a:prstGeom>
          <a:noFill/>
        </p:spPr>
      </p:pic>
    </p:spTree>
    <p:extLst>
      <p:ext uri="{BB962C8B-B14F-4D97-AF65-F5344CB8AC3E}">
        <p14:creationId xmlns:p14="http://schemas.microsoft.com/office/powerpoint/2010/main" val="64749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1374</Words>
  <Application>Microsoft Office PowerPoint</Application>
  <PresentationFormat>On-screen Show (4:3)</PresentationFormat>
  <Paragraphs>194</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Theotokos</dc:creator>
  <cp:lastModifiedBy>Theotokos</cp:lastModifiedBy>
  <cp:revision>68</cp:revision>
  <dcterms:created xsi:type="dcterms:W3CDTF">2012-11-22T10:42:49Z</dcterms:created>
  <dcterms:modified xsi:type="dcterms:W3CDTF">2012-11-24T15:02:12Z</dcterms:modified>
</cp:coreProperties>
</file>