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330" y="1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96DFF08F-DC6B-4601-B491-B0F83F6DD2DA}" type="datetimeFigureOut">
              <a:rPr lang="en-US" smtClean="0"/>
              <a:t>1/26/2017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03895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8771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6DFF08F-DC6B-4601-B491-B0F83F6DD2DA}" type="datetimeFigureOut">
              <a:rPr lang="en-US" smtClean="0"/>
              <a:pPr/>
              <a:t>1/26/2017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60688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6DFF08F-DC6B-4601-B491-B0F83F6DD2DA}" type="datetimeFigureOut">
              <a:rPr lang="en-US" smtClean="0"/>
              <a:pPr/>
              <a:t>1/26/2017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4FAB73BC-B049-4115-A692-8D63A059BFB8}" type="slidenum">
              <a:rPr lang="en-US" smtClean="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41098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96DFF08F-DC6B-4601-B491-B0F83F6DD2DA}" type="datetimeFigureOut">
              <a:rPr lang="en-US" smtClean="0"/>
              <a:pPr/>
              <a:t>1/26/2017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55758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6DFF08F-DC6B-4601-B491-B0F83F6DD2DA}" type="datetimeFigureOut">
              <a:rPr lang="en-US" smtClean="0"/>
              <a:pPr/>
              <a:t>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54829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6DFF08F-DC6B-4601-B491-B0F83F6DD2DA}" type="datetimeFigureOut">
              <a:rPr lang="en-US" smtClean="0"/>
              <a:pPr/>
              <a:t>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4065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145573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96DFF08F-DC6B-4601-B491-B0F83F6DD2DA}" type="datetimeFigureOut">
              <a:rPr lang="en-US" smtClean="0"/>
              <a:t>1/26/2017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375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62191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96DFF08F-DC6B-4601-B491-B0F83F6DD2DA}" type="datetimeFigureOut">
              <a:rPr lang="en-US" smtClean="0"/>
              <a:t>1/26/2017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0774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54953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45629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80335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29367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1488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29168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6DFF08F-DC6B-4601-B491-B0F83F6DD2DA}" type="datetimeFigureOut">
              <a:rPr lang="en-US" smtClean="0"/>
              <a:pPr/>
              <a:t>1/26/2017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4149281"/>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Complaining (Finding fault)</a:t>
            </a:r>
            <a:endParaRPr lang="en-US" dirty="0"/>
          </a:p>
        </p:txBody>
      </p:sp>
    </p:spTree>
    <p:extLst>
      <p:ext uri="{BB962C8B-B14F-4D97-AF65-F5344CB8AC3E}">
        <p14:creationId xmlns:p14="http://schemas.microsoft.com/office/powerpoint/2010/main" val="364257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732" y="764373"/>
            <a:ext cx="10733468" cy="1293028"/>
          </a:xfrm>
        </p:spPr>
        <p:txBody>
          <a:bodyPr/>
          <a:lstStyle/>
          <a:p>
            <a:pPr algn="l"/>
            <a:r>
              <a:rPr lang="en-US" dirty="0" smtClean="0"/>
              <a:t>Why we not learn from these events</a:t>
            </a:r>
            <a:endParaRPr lang="en-US" dirty="0"/>
          </a:p>
        </p:txBody>
      </p:sp>
      <p:sp>
        <p:nvSpPr>
          <p:cNvPr id="3" name="Content Placeholder 2"/>
          <p:cNvSpPr>
            <a:spLocks noGrp="1"/>
          </p:cNvSpPr>
          <p:nvPr>
            <p:ph idx="1"/>
          </p:nvPr>
        </p:nvSpPr>
        <p:spPr/>
        <p:txBody>
          <a:bodyPr>
            <a:normAutofit lnSpcReduction="10000"/>
          </a:bodyPr>
          <a:lstStyle/>
          <a:p>
            <a:pPr marL="457200" indent="-457200">
              <a:buAutoNum type="arabicParenR"/>
            </a:pPr>
            <a:r>
              <a:rPr lang="en-US" dirty="0" smtClean="0"/>
              <a:t>The Human is up and down, like the waves</a:t>
            </a:r>
          </a:p>
          <a:p>
            <a:pPr marL="457200" indent="-457200">
              <a:buAutoNum type="arabicParenR"/>
            </a:pPr>
            <a:r>
              <a:rPr lang="en-US" dirty="0" smtClean="0"/>
              <a:t>See the Hand of God</a:t>
            </a:r>
          </a:p>
          <a:p>
            <a:pPr marL="457200" indent="-457200">
              <a:buAutoNum type="arabicParenR"/>
            </a:pPr>
            <a:r>
              <a:rPr lang="en-US" dirty="0" smtClean="0"/>
              <a:t>Experienced with God</a:t>
            </a:r>
          </a:p>
          <a:p>
            <a:pPr marL="457200" indent="-457200">
              <a:buAutoNum type="arabicParenR"/>
            </a:pPr>
            <a:r>
              <a:rPr lang="en-US" dirty="0" smtClean="0"/>
              <a:t>Lived it with God</a:t>
            </a:r>
          </a:p>
          <a:p>
            <a:pPr marL="457200" indent="-457200">
              <a:buAutoNum type="arabicParenR"/>
            </a:pPr>
            <a:r>
              <a:rPr lang="en-US" dirty="0" smtClean="0"/>
              <a:t>Tasted it from God</a:t>
            </a:r>
          </a:p>
          <a:p>
            <a:pPr marL="0" indent="0">
              <a:buNone/>
            </a:pPr>
            <a:endParaRPr lang="en-US" dirty="0"/>
          </a:p>
          <a:p>
            <a:pPr marL="0" indent="0">
              <a:buNone/>
            </a:pPr>
            <a:r>
              <a:rPr lang="en-US" dirty="0" smtClean="0"/>
              <a:t>“Is the Lord amongst us or not?” Ex 17:7</a:t>
            </a:r>
          </a:p>
          <a:p>
            <a:pPr marL="0" indent="0" algn="just">
              <a:buNone/>
            </a:pPr>
            <a:r>
              <a:rPr lang="en-US" dirty="0" smtClean="0"/>
              <a:t>We see here, after everything the congregation had gone through, the people still had doubts to whether the Lord was with them or against them? How can a question like this be asked after they experienced the Red Sea, the Manna, &amp; the Rock???</a:t>
            </a:r>
          </a:p>
        </p:txBody>
      </p:sp>
    </p:spTree>
    <p:extLst>
      <p:ext uri="{BB962C8B-B14F-4D97-AF65-F5344CB8AC3E}">
        <p14:creationId xmlns:p14="http://schemas.microsoft.com/office/powerpoint/2010/main" val="355887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2400" b="1" dirty="0"/>
              <a:t>Your love for </a:t>
            </a:r>
            <a:r>
              <a:rPr lang="en-US" sz="2400" b="1" dirty="0">
                <a:solidFill>
                  <a:srgbClr val="FF0000"/>
                </a:solidFill>
              </a:rPr>
              <a:t>God MUST remain the same </a:t>
            </a:r>
            <a:r>
              <a:rPr lang="en-US" sz="2400" b="1" dirty="0"/>
              <a:t>regardless of </a:t>
            </a:r>
            <a:r>
              <a:rPr lang="en-US" sz="2400" b="1" dirty="0">
                <a:solidFill>
                  <a:srgbClr val="FF0000"/>
                </a:solidFill>
              </a:rPr>
              <a:t>change in events</a:t>
            </a:r>
            <a:r>
              <a:rPr lang="en-US" sz="2400" b="1" dirty="0"/>
              <a:t>, change in </a:t>
            </a:r>
            <a:r>
              <a:rPr lang="en-US" sz="2400" b="1" dirty="0">
                <a:solidFill>
                  <a:srgbClr val="FF0000"/>
                </a:solidFill>
              </a:rPr>
              <a:t>surroundings</a:t>
            </a:r>
            <a:r>
              <a:rPr lang="en-US" sz="2400" b="1" dirty="0"/>
              <a:t>, change </a:t>
            </a:r>
            <a:r>
              <a:rPr lang="en-US" sz="2400" b="1" dirty="0">
                <a:solidFill>
                  <a:srgbClr val="FF0000"/>
                </a:solidFill>
              </a:rPr>
              <a:t>in timing</a:t>
            </a:r>
            <a:r>
              <a:rPr lang="en-US" sz="2400" b="1" dirty="0"/>
              <a:t>, change </a:t>
            </a:r>
            <a:r>
              <a:rPr lang="en-US" sz="2400" b="1" dirty="0">
                <a:solidFill>
                  <a:srgbClr val="FF0000"/>
                </a:solidFill>
              </a:rPr>
              <a:t>in place</a:t>
            </a:r>
            <a:r>
              <a:rPr lang="en-US" sz="2400" b="1" dirty="0"/>
              <a:t>, change </a:t>
            </a:r>
            <a:r>
              <a:rPr lang="en-US" sz="2400" b="1" dirty="0">
                <a:solidFill>
                  <a:srgbClr val="FF0000"/>
                </a:solidFill>
              </a:rPr>
              <a:t>in circumstances</a:t>
            </a:r>
            <a:r>
              <a:rPr lang="en-US" sz="2400" b="1" dirty="0"/>
              <a:t>. Are you still the same with God as before, or do you alter your love for God based on what is occurring in your life?</a:t>
            </a:r>
          </a:p>
          <a:p>
            <a:pPr marL="0" indent="0" algn="just">
              <a:buNone/>
            </a:pPr>
            <a:endParaRPr lang="en-US" sz="2400" b="1" dirty="0"/>
          </a:p>
          <a:p>
            <a:pPr marL="0" indent="0" algn="just">
              <a:buNone/>
            </a:pPr>
            <a:r>
              <a:rPr lang="en-US" sz="2400" b="1" dirty="0" smtClean="0"/>
              <a:t>The Promise of God to you:</a:t>
            </a:r>
            <a:endParaRPr lang="en-US" sz="2400" b="1" dirty="0"/>
          </a:p>
          <a:p>
            <a:pPr marL="0" indent="0" algn="just">
              <a:buNone/>
            </a:pPr>
            <a:r>
              <a:rPr lang="en-US" sz="2400" b="1" dirty="0"/>
              <a:t>“I </a:t>
            </a:r>
            <a:r>
              <a:rPr lang="en-US" sz="2400" b="1" dirty="0">
                <a:solidFill>
                  <a:srgbClr val="FF0000"/>
                </a:solidFill>
              </a:rPr>
              <a:t>am with you always</a:t>
            </a:r>
            <a:r>
              <a:rPr lang="en-US" sz="2400" b="1" dirty="0"/>
              <a:t>, even to the end of the age.” Matt 28:20</a:t>
            </a:r>
          </a:p>
          <a:p>
            <a:endParaRPr lang="en-US" sz="2400" b="1" dirty="0"/>
          </a:p>
        </p:txBody>
      </p:sp>
    </p:spTree>
    <p:extLst>
      <p:ext uri="{BB962C8B-B14F-4D97-AF65-F5344CB8AC3E}">
        <p14:creationId xmlns:p14="http://schemas.microsoft.com/office/powerpoint/2010/main" val="2792861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919" y="777252"/>
            <a:ext cx="8610600" cy="1293028"/>
          </a:xfrm>
        </p:spPr>
        <p:txBody>
          <a:bodyPr/>
          <a:lstStyle/>
          <a:p>
            <a:pPr algn="l"/>
            <a:r>
              <a:rPr lang="en-US" dirty="0" smtClean="0"/>
              <a:t>Question to you</a:t>
            </a:r>
            <a:endParaRPr lang="en-US" dirty="0"/>
          </a:p>
        </p:txBody>
      </p:sp>
      <p:sp>
        <p:nvSpPr>
          <p:cNvPr id="3" name="Content Placeholder 2"/>
          <p:cNvSpPr>
            <a:spLocks noGrp="1"/>
          </p:cNvSpPr>
          <p:nvPr>
            <p:ph idx="1"/>
          </p:nvPr>
        </p:nvSpPr>
        <p:spPr/>
        <p:txBody>
          <a:bodyPr/>
          <a:lstStyle/>
          <a:p>
            <a:pPr marL="0" indent="0">
              <a:buNone/>
            </a:pPr>
            <a:r>
              <a:rPr lang="en-US" b="1" dirty="0" smtClean="0">
                <a:solidFill>
                  <a:srgbClr val="FF0000"/>
                </a:solidFill>
              </a:rPr>
              <a:t>God is present with you and work with you in your life.</a:t>
            </a:r>
          </a:p>
          <a:p>
            <a:pPr marL="0" indent="0">
              <a:buNone/>
            </a:pPr>
            <a:endParaRPr lang="en-US" dirty="0"/>
          </a:p>
          <a:p>
            <a:pPr marL="0" indent="0">
              <a:buNone/>
            </a:pPr>
            <a:r>
              <a:rPr lang="en-US" dirty="0" smtClean="0"/>
              <a:t>The question is: </a:t>
            </a:r>
          </a:p>
          <a:p>
            <a:pPr marL="0" indent="0">
              <a:buNone/>
            </a:pPr>
            <a:endParaRPr lang="en-US" b="1" dirty="0">
              <a:solidFill>
                <a:srgbClr val="FF0000"/>
              </a:solidFill>
            </a:endParaRPr>
          </a:p>
          <a:p>
            <a:pPr marL="0" indent="0">
              <a:buNone/>
            </a:pPr>
            <a:r>
              <a:rPr lang="en-US" sz="3600" b="1" dirty="0" smtClean="0">
                <a:solidFill>
                  <a:srgbClr val="FF0000"/>
                </a:solidFill>
              </a:rPr>
              <a:t>Are you with God and working with God or not?</a:t>
            </a:r>
            <a:endParaRPr lang="en-US" sz="3600" b="1" dirty="0">
              <a:solidFill>
                <a:srgbClr val="FF0000"/>
              </a:solidFill>
            </a:endParaRPr>
          </a:p>
        </p:txBody>
      </p:sp>
    </p:spTree>
    <p:extLst>
      <p:ext uri="{BB962C8B-B14F-4D97-AF65-F5344CB8AC3E}">
        <p14:creationId xmlns:p14="http://schemas.microsoft.com/office/powerpoint/2010/main" val="2233577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797" y="725737"/>
            <a:ext cx="8610600" cy="1293028"/>
          </a:xfrm>
        </p:spPr>
        <p:txBody>
          <a:bodyPr/>
          <a:lstStyle/>
          <a:p>
            <a:pPr algn="l"/>
            <a:r>
              <a:rPr lang="en-US" dirty="0" smtClean="0"/>
              <a:t>The reason for your trials</a:t>
            </a:r>
            <a:endParaRPr lang="en-US" dirty="0"/>
          </a:p>
        </p:txBody>
      </p:sp>
      <p:sp>
        <p:nvSpPr>
          <p:cNvPr id="3" name="Content Placeholder 2"/>
          <p:cNvSpPr>
            <a:spLocks noGrp="1"/>
          </p:cNvSpPr>
          <p:nvPr>
            <p:ph idx="1"/>
          </p:nvPr>
        </p:nvSpPr>
        <p:spPr/>
        <p:txBody>
          <a:bodyPr/>
          <a:lstStyle/>
          <a:p>
            <a:r>
              <a:rPr lang="en-US" dirty="0"/>
              <a:t>“</a:t>
            </a:r>
            <a:r>
              <a:rPr lang="en-US" b="1" dirty="0">
                <a:solidFill>
                  <a:srgbClr val="FF0000"/>
                </a:solidFill>
              </a:rPr>
              <a:t>Every commandment </a:t>
            </a:r>
            <a:r>
              <a:rPr lang="en-US" dirty="0"/>
              <a:t>which I command you today you must be careful to observe, that you </a:t>
            </a:r>
            <a:r>
              <a:rPr lang="en-US" b="1" dirty="0">
                <a:solidFill>
                  <a:srgbClr val="FF0000"/>
                </a:solidFill>
              </a:rPr>
              <a:t>may live and multiply</a:t>
            </a:r>
            <a:r>
              <a:rPr lang="en-US" dirty="0"/>
              <a:t>, and </a:t>
            </a:r>
            <a:r>
              <a:rPr lang="en-US" b="1" dirty="0">
                <a:solidFill>
                  <a:srgbClr val="FF0000"/>
                </a:solidFill>
              </a:rPr>
              <a:t>go in and possess the land of which the Lord swore to your fathers</a:t>
            </a:r>
            <a:r>
              <a:rPr lang="en-US" dirty="0"/>
              <a:t>. And you shall remember that the Lord your God led you all the way these forty years in the wilderness, </a:t>
            </a:r>
            <a:r>
              <a:rPr lang="en-US" b="1" dirty="0">
                <a:solidFill>
                  <a:srgbClr val="FF0000"/>
                </a:solidFill>
              </a:rPr>
              <a:t>to humble you and test you</a:t>
            </a:r>
            <a:r>
              <a:rPr lang="en-US" dirty="0"/>
              <a:t>, </a:t>
            </a:r>
            <a:r>
              <a:rPr lang="en-US" b="1" dirty="0">
                <a:solidFill>
                  <a:srgbClr val="FFFF00"/>
                </a:solidFill>
              </a:rPr>
              <a:t>to know what was in your heart</a:t>
            </a:r>
            <a:r>
              <a:rPr lang="en-US" dirty="0"/>
              <a:t>, whether </a:t>
            </a:r>
            <a:r>
              <a:rPr lang="en-US" b="1" dirty="0">
                <a:solidFill>
                  <a:srgbClr val="FF0000"/>
                </a:solidFill>
              </a:rPr>
              <a:t>you would keep His commandments or not</a:t>
            </a:r>
            <a:r>
              <a:rPr lang="en-US" dirty="0"/>
              <a:t>. So </a:t>
            </a:r>
            <a:r>
              <a:rPr lang="en-US" b="1" dirty="0">
                <a:solidFill>
                  <a:srgbClr val="FF0000"/>
                </a:solidFill>
              </a:rPr>
              <a:t>He humbled you</a:t>
            </a:r>
            <a:r>
              <a:rPr lang="en-US" dirty="0"/>
              <a:t>, </a:t>
            </a:r>
            <a:r>
              <a:rPr lang="en-US" b="1" dirty="0">
                <a:solidFill>
                  <a:srgbClr val="FF0000"/>
                </a:solidFill>
              </a:rPr>
              <a:t>allowed you to hunger</a:t>
            </a:r>
            <a:r>
              <a:rPr lang="en-US" dirty="0"/>
              <a:t>, and </a:t>
            </a:r>
            <a:r>
              <a:rPr lang="en-US" b="1" dirty="0">
                <a:solidFill>
                  <a:srgbClr val="00B0F0"/>
                </a:solidFill>
              </a:rPr>
              <a:t>fed you with manna which you did not know nor did your fathers know, that He might make you know that man shall not live by bread alone</a:t>
            </a:r>
            <a:r>
              <a:rPr lang="en-US" dirty="0"/>
              <a:t>; but </a:t>
            </a:r>
            <a:r>
              <a:rPr lang="en-US" b="1" dirty="0">
                <a:solidFill>
                  <a:srgbClr val="FF0000"/>
                </a:solidFill>
              </a:rPr>
              <a:t>man lives by every word that proceeds from the mouth of the Lord</a:t>
            </a:r>
            <a:r>
              <a:rPr lang="en-US" dirty="0"/>
              <a:t>. Your garments did not wear out on you, nor did your foot swell these forty years. You should know in your heart that as a man chastens his son, so the Lord your God chastens </a:t>
            </a:r>
            <a:r>
              <a:rPr lang="en-US" dirty="0" smtClean="0"/>
              <a:t>you.</a:t>
            </a:r>
            <a:endParaRPr lang="en-US" dirty="0"/>
          </a:p>
        </p:txBody>
      </p:sp>
    </p:spTree>
    <p:extLst>
      <p:ext uri="{BB962C8B-B14F-4D97-AF65-F5344CB8AC3E}">
        <p14:creationId xmlns:p14="http://schemas.microsoft.com/office/powerpoint/2010/main" val="402513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786" y="776248"/>
            <a:ext cx="10808525" cy="1293028"/>
          </a:xfrm>
        </p:spPr>
        <p:txBody>
          <a:bodyPr/>
          <a:lstStyle/>
          <a:p>
            <a:pPr algn="l"/>
            <a:r>
              <a:rPr lang="en-US" dirty="0" smtClean="0"/>
              <a:t>what you did not complain about…</a:t>
            </a:r>
            <a:endParaRPr lang="en-US" dirty="0"/>
          </a:p>
        </p:txBody>
      </p:sp>
      <p:sp>
        <p:nvSpPr>
          <p:cNvPr id="3" name="Content Placeholder 2"/>
          <p:cNvSpPr>
            <a:spLocks noGrp="1"/>
          </p:cNvSpPr>
          <p:nvPr>
            <p:ph idx="1"/>
          </p:nvPr>
        </p:nvSpPr>
        <p:spPr>
          <a:xfrm>
            <a:off x="685800" y="2194560"/>
            <a:ext cx="10820400" cy="4253741"/>
          </a:xfrm>
        </p:spPr>
        <p:txBody>
          <a:bodyPr>
            <a:normAutofit fontScale="92500" lnSpcReduction="20000"/>
          </a:bodyPr>
          <a:lstStyle/>
          <a:p>
            <a:pPr marL="0" indent="0">
              <a:buNone/>
            </a:pPr>
            <a:r>
              <a:rPr lang="en-US" sz="3200" dirty="0" smtClean="0"/>
              <a:t>Stayed with you for 40 years;</a:t>
            </a:r>
          </a:p>
          <a:p>
            <a:pPr marL="0" indent="0">
              <a:buNone/>
            </a:pPr>
            <a:endParaRPr lang="en-US" sz="3200" dirty="0"/>
          </a:p>
          <a:p>
            <a:pPr marL="0" indent="0">
              <a:buNone/>
            </a:pPr>
            <a:r>
              <a:rPr lang="en-US" sz="2400" dirty="0" smtClean="0"/>
              <a:t>For 40 years, the people of Egypt forgot to complain about the sandals on their feet, and the clothes on their body. For 40 years, God tried to teach them that what you don’t complain about, He will protect it and prevent from any tear. For 40 years, if God took care of the clothes and shoes you wear, </a:t>
            </a:r>
          </a:p>
          <a:p>
            <a:pPr marL="0" indent="0">
              <a:buNone/>
            </a:pPr>
            <a:endParaRPr lang="en-US" sz="2400" dirty="0"/>
          </a:p>
          <a:p>
            <a:pPr marL="0" indent="0">
              <a:buNone/>
            </a:pPr>
            <a:r>
              <a:rPr lang="en-US" sz="2400" dirty="0" smtClean="0"/>
              <a:t>“</a:t>
            </a:r>
            <a:r>
              <a:rPr lang="en-US" sz="2400" b="1" dirty="0" smtClean="0">
                <a:solidFill>
                  <a:srgbClr val="FF0000"/>
                </a:solidFill>
              </a:rPr>
              <a:t>And </a:t>
            </a:r>
            <a:r>
              <a:rPr lang="en-US" sz="2400" b="1" dirty="0">
                <a:solidFill>
                  <a:srgbClr val="FF0000"/>
                </a:solidFill>
              </a:rPr>
              <a:t>I have led you forty years in the wilderness. Your clothes have not worn out on you, and your sandals have not worn out on your feet</a:t>
            </a:r>
            <a:r>
              <a:rPr lang="en-US" sz="2400" dirty="0" smtClean="0"/>
              <a:t>.” </a:t>
            </a:r>
            <a:r>
              <a:rPr lang="en-US" sz="2400" dirty="0" err="1" smtClean="0"/>
              <a:t>Deut</a:t>
            </a:r>
            <a:r>
              <a:rPr lang="en-US" sz="2400" dirty="0" smtClean="0"/>
              <a:t> 29:5</a:t>
            </a:r>
          </a:p>
          <a:p>
            <a:pPr marL="0" indent="0">
              <a:buNone/>
            </a:pPr>
            <a:endParaRPr lang="en-US" sz="2400" dirty="0" smtClean="0"/>
          </a:p>
          <a:p>
            <a:pPr marL="0" indent="0">
              <a:buNone/>
            </a:pPr>
            <a:r>
              <a:rPr lang="en-US" sz="2400" dirty="0" smtClean="0"/>
              <a:t>“</a:t>
            </a:r>
            <a:r>
              <a:rPr lang="en-US" sz="2400" b="1" dirty="0" smtClean="0">
                <a:solidFill>
                  <a:srgbClr val="FF0000"/>
                </a:solidFill>
              </a:rPr>
              <a:t>But </a:t>
            </a:r>
            <a:r>
              <a:rPr lang="en-US" sz="2400" b="1" dirty="0">
                <a:solidFill>
                  <a:srgbClr val="FF0000"/>
                </a:solidFill>
              </a:rPr>
              <a:t>the very hairs of your head are all numbered. Do not fear therefore; you are of more value than many </a:t>
            </a:r>
            <a:r>
              <a:rPr lang="en-US" sz="2400" b="1" dirty="0" smtClean="0">
                <a:solidFill>
                  <a:srgbClr val="FF0000"/>
                </a:solidFill>
              </a:rPr>
              <a:t>sparrows</a:t>
            </a:r>
            <a:r>
              <a:rPr lang="en-US" sz="2400" dirty="0" smtClean="0"/>
              <a:t>” Luke 12:7</a:t>
            </a:r>
          </a:p>
          <a:p>
            <a:pPr marL="0" indent="0">
              <a:buNone/>
            </a:pPr>
            <a:endParaRPr lang="en-US" sz="2400" b="1" dirty="0"/>
          </a:p>
          <a:p>
            <a:pPr marL="0" indent="0">
              <a:buNone/>
            </a:pPr>
            <a:endParaRPr lang="en-US" sz="2400" b="1" dirty="0"/>
          </a:p>
        </p:txBody>
      </p:sp>
    </p:spTree>
    <p:extLst>
      <p:ext uri="{BB962C8B-B14F-4D97-AF65-F5344CB8AC3E}">
        <p14:creationId xmlns:p14="http://schemas.microsoft.com/office/powerpoint/2010/main" val="3586527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413" y="752498"/>
            <a:ext cx="8610600" cy="1293028"/>
          </a:xfrm>
        </p:spPr>
        <p:txBody>
          <a:bodyPr/>
          <a:lstStyle/>
          <a:p>
            <a:pPr algn="l"/>
            <a:r>
              <a:rPr lang="en-US" dirty="0" smtClean="0"/>
              <a:t>Solution for complaint</a:t>
            </a:r>
            <a:endParaRPr lang="en-US" dirty="0"/>
          </a:p>
        </p:txBody>
      </p:sp>
      <p:sp>
        <p:nvSpPr>
          <p:cNvPr id="3" name="Content Placeholder 2"/>
          <p:cNvSpPr>
            <a:spLocks noGrp="1"/>
          </p:cNvSpPr>
          <p:nvPr>
            <p:ph idx="1"/>
          </p:nvPr>
        </p:nvSpPr>
        <p:spPr/>
        <p:txBody>
          <a:bodyPr/>
          <a:lstStyle/>
          <a:p>
            <a:pPr marL="0" indent="0">
              <a:buNone/>
            </a:pPr>
            <a:r>
              <a:rPr lang="en-US" b="1" dirty="0" smtClean="0">
                <a:solidFill>
                  <a:srgbClr val="FF0000"/>
                </a:solidFill>
              </a:rPr>
              <a:t>For even from his infancy, he had always feared God and kept his commandments, so he was not discouraged before God because of the scourge of blindness that had befallen him. </a:t>
            </a:r>
            <a:r>
              <a:rPr lang="en-US" b="1" dirty="0" err="1" smtClean="0"/>
              <a:t>Tobit</a:t>
            </a:r>
            <a:r>
              <a:rPr lang="en-US" b="1" dirty="0" smtClean="0"/>
              <a:t> 2:13</a:t>
            </a:r>
          </a:p>
          <a:p>
            <a:pPr marL="0" indent="0">
              <a:buNone/>
            </a:pPr>
            <a:endParaRPr lang="en-US" b="1" dirty="0" smtClean="0">
              <a:solidFill>
                <a:srgbClr val="FF0000"/>
              </a:solidFill>
            </a:endParaRPr>
          </a:p>
          <a:p>
            <a:pPr marL="0" indent="0">
              <a:buNone/>
            </a:pPr>
            <a:r>
              <a:rPr lang="en-US" b="1" dirty="0" smtClean="0">
                <a:solidFill>
                  <a:srgbClr val="FF0000"/>
                </a:solidFill>
              </a:rPr>
              <a:t>The fear of God is the beginning of his love; and the beginning of faith has been joined closely to the same. </a:t>
            </a:r>
            <a:r>
              <a:rPr lang="en-US" b="1" dirty="0" err="1" smtClean="0"/>
              <a:t>Sirach</a:t>
            </a:r>
            <a:r>
              <a:rPr lang="en-US" b="1" dirty="0" smtClean="0"/>
              <a:t> 25:16</a:t>
            </a:r>
          </a:p>
          <a:p>
            <a:pPr marL="0" indent="0">
              <a:buNone/>
            </a:pPr>
            <a:endParaRPr lang="en-US" b="1" dirty="0">
              <a:solidFill>
                <a:srgbClr val="FF0000"/>
              </a:solidFill>
            </a:endParaRPr>
          </a:p>
          <a:p>
            <a:pPr marL="0" indent="0">
              <a:buNone/>
            </a:pPr>
            <a:r>
              <a:rPr lang="en-US" b="1" dirty="0" smtClean="0">
                <a:solidFill>
                  <a:srgbClr val="FF0000"/>
                </a:solidFill>
              </a:rPr>
              <a:t>Therefore, keep yourselves from complaining, which benefits nothing, and refrain your tongue from slander, because secret conversation will not pass into nothingness, and the mouth that lies kills the soul. </a:t>
            </a:r>
            <a:r>
              <a:rPr lang="en-US" b="1" dirty="0" smtClean="0"/>
              <a:t>Wisdom 1:11</a:t>
            </a:r>
            <a:endParaRPr lang="en-US" b="1" dirty="0">
              <a:solidFill>
                <a:srgbClr val="FF0000"/>
              </a:solidFill>
            </a:endParaRPr>
          </a:p>
        </p:txBody>
      </p:sp>
    </p:spTree>
    <p:extLst>
      <p:ext uri="{BB962C8B-B14F-4D97-AF65-F5344CB8AC3E}">
        <p14:creationId xmlns:p14="http://schemas.microsoft.com/office/powerpoint/2010/main" val="4020707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Font typeface="+mj-lt"/>
              <a:buAutoNum type="arabicPeriod"/>
            </a:pPr>
            <a:r>
              <a:rPr lang="en-US" dirty="0" smtClean="0"/>
              <a:t>Train yourself in your life for thanksgiving to God incessantly </a:t>
            </a:r>
          </a:p>
          <a:p>
            <a:pPr marL="457200" indent="-457200">
              <a:buFont typeface="+mj-lt"/>
              <a:buAutoNum type="arabicPeriod"/>
            </a:pPr>
            <a:r>
              <a:rPr lang="en-US" dirty="0" smtClean="0"/>
              <a:t>You have the spirit of satisfaction inside you; </a:t>
            </a:r>
          </a:p>
          <a:p>
            <a:pPr marL="457200" indent="-457200">
              <a:buFont typeface="+mj-lt"/>
              <a:buAutoNum type="arabicPeriod"/>
            </a:pPr>
            <a:r>
              <a:rPr lang="en-US" dirty="0" smtClean="0"/>
              <a:t>Surrender yourself to God and rely on Him fully! </a:t>
            </a:r>
          </a:p>
          <a:p>
            <a:pPr marL="457200" indent="-457200">
              <a:buFont typeface="+mj-lt"/>
              <a:buAutoNum type="arabicPeriod"/>
            </a:pPr>
            <a:r>
              <a:rPr lang="en-US" dirty="0" smtClean="0"/>
              <a:t>Escape from complaining</a:t>
            </a:r>
          </a:p>
          <a:p>
            <a:pPr marL="457200" indent="-457200">
              <a:buFont typeface="+mj-lt"/>
              <a:buAutoNum type="arabicPeriod"/>
            </a:pPr>
            <a:r>
              <a:rPr lang="en-US" dirty="0" smtClean="0"/>
              <a:t>Remember the promise of God, and always remember what He did for you!</a:t>
            </a:r>
          </a:p>
          <a:p>
            <a:pPr marL="457200" indent="-457200">
              <a:buFont typeface="+mj-lt"/>
              <a:buAutoNum type="arabicPeriod"/>
            </a:pPr>
            <a:r>
              <a:rPr lang="en-US" dirty="0" smtClean="0"/>
              <a:t>Live with faith your whole life. </a:t>
            </a:r>
          </a:p>
          <a:p>
            <a:pPr marL="457200" indent="-457200">
              <a:buFont typeface="+mj-lt"/>
              <a:buAutoNum type="arabicPeriod"/>
            </a:pPr>
            <a:r>
              <a:rPr lang="en-US" dirty="0" smtClean="0"/>
              <a:t>Remember you are limited, and He is unlimited. God knows what’s best for you more than you!</a:t>
            </a:r>
          </a:p>
          <a:p>
            <a:pPr marL="457200" indent="-457200">
              <a:buFont typeface="+mj-lt"/>
              <a:buAutoNum type="arabicPeriod"/>
            </a:pPr>
            <a:endParaRPr lang="en-US" dirty="0"/>
          </a:p>
        </p:txBody>
      </p:sp>
      <p:sp>
        <p:nvSpPr>
          <p:cNvPr id="4" name="TextBox 3"/>
          <p:cNvSpPr txBox="1"/>
          <p:nvPr/>
        </p:nvSpPr>
        <p:spPr>
          <a:xfrm>
            <a:off x="1104405" y="1223511"/>
            <a:ext cx="9120249" cy="523220"/>
          </a:xfrm>
          <a:prstGeom prst="rect">
            <a:avLst/>
          </a:prstGeom>
          <a:noFill/>
        </p:spPr>
        <p:txBody>
          <a:bodyPr wrap="square" rtlCol="0">
            <a:spAutoFit/>
          </a:bodyPr>
          <a:lstStyle/>
          <a:p>
            <a:r>
              <a:rPr lang="en-US" sz="2800" b="1" dirty="0" smtClean="0"/>
              <a:t>5 Solutions to Complaints</a:t>
            </a:r>
            <a:endParaRPr lang="en-US" sz="2800" b="1" dirty="0"/>
          </a:p>
        </p:txBody>
      </p:sp>
    </p:spTree>
    <p:extLst>
      <p:ext uri="{BB962C8B-B14F-4D97-AF65-F5344CB8AC3E}">
        <p14:creationId xmlns:p14="http://schemas.microsoft.com/office/powerpoint/2010/main" val="107348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980" y="609826"/>
            <a:ext cx="8610600" cy="1293028"/>
          </a:xfrm>
        </p:spPr>
        <p:txBody>
          <a:bodyPr/>
          <a:lstStyle/>
          <a:p>
            <a:pPr algn="l"/>
            <a:r>
              <a:rPr lang="en-US" dirty="0" smtClean="0"/>
              <a:t>Why we complain?</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Lack of Faith</a:t>
            </a:r>
          </a:p>
          <a:p>
            <a:pPr marL="457200" indent="-457200">
              <a:buFont typeface="+mj-lt"/>
              <a:buAutoNum type="arabicPeriod"/>
            </a:pPr>
            <a:r>
              <a:rPr lang="en-US" dirty="0" smtClean="0"/>
              <a:t>Forgetting the Promise of God</a:t>
            </a:r>
          </a:p>
          <a:p>
            <a:pPr marL="457200" indent="-457200">
              <a:buFont typeface="+mj-lt"/>
              <a:buAutoNum type="arabicPeriod"/>
            </a:pPr>
            <a:r>
              <a:rPr lang="en-US" dirty="0" smtClean="0"/>
              <a:t>Lack of complete Surrender</a:t>
            </a:r>
          </a:p>
          <a:p>
            <a:pPr marL="457200" indent="-457200">
              <a:buFont typeface="+mj-lt"/>
              <a:buAutoNum type="arabicPeriod"/>
            </a:pPr>
            <a:r>
              <a:rPr lang="en-US" dirty="0" smtClean="0"/>
              <a:t>Constant Complaint</a:t>
            </a:r>
          </a:p>
          <a:p>
            <a:pPr marL="457200" indent="-457200">
              <a:buFont typeface="+mj-lt"/>
              <a:buAutoNum type="arabicPeriod"/>
            </a:pPr>
            <a:r>
              <a:rPr lang="en-US" dirty="0" smtClean="0"/>
              <a:t>Lack of Satisfaction</a:t>
            </a:r>
          </a:p>
          <a:p>
            <a:pPr marL="457200" indent="-457200">
              <a:buFont typeface="+mj-lt"/>
              <a:buAutoNum type="arabicPeriod"/>
            </a:pPr>
            <a:r>
              <a:rPr lang="en-US" dirty="0" smtClean="0"/>
              <a:t>Lack of acknowledgment of God in your life</a:t>
            </a:r>
          </a:p>
          <a:p>
            <a:pPr marL="457200" indent="-457200">
              <a:buFont typeface="+mj-lt"/>
              <a:buAutoNum type="arabicPeriod"/>
            </a:pPr>
            <a:r>
              <a:rPr lang="en-US" dirty="0" smtClean="0"/>
              <a:t>Lack of Good Will</a:t>
            </a:r>
          </a:p>
          <a:p>
            <a:pPr marL="0" indent="0">
              <a:buNone/>
            </a:pPr>
            <a:r>
              <a:rPr lang="en-US" dirty="0" smtClean="0"/>
              <a:t>Definition: to express dissatisfaction, pain, uneasiness, resentment, finding fault; finding accusation</a:t>
            </a:r>
            <a:endParaRPr lang="en-US" dirty="0"/>
          </a:p>
        </p:txBody>
      </p:sp>
    </p:spTree>
    <p:extLst>
      <p:ext uri="{BB962C8B-B14F-4D97-AF65-F5344CB8AC3E}">
        <p14:creationId xmlns:p14="http://schemas.microsoft.com/office/powerpoint/2010/main" val="3981538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580" y="764373"/>
            <a:ext cx="10823620" cy="1293028"/>
          </a:xfrm>
        </p:spPr>
        <p:txBody>
          <a:bodyPr/>
          <a:lstStyle/>
          <a:p>
            <a:pPr algn="l"/>
            <a:r>
              <a:rPr lang="en-US" dirty="0" smtClean="0"/>
              <a:t>1</a:t>
            </a:r>
            <a:r>
              <a:rPr lang="en-US" baseline="30000" dirty="0" smtClean="0"/>
              <a:t>st</a:t>
            </a:r>
            <a:r>
              <a:rPr lang="en-US" dirty="0" smtClean="0"/>
              <a:t> part of story: the complaint</a:t>
            </a:r>
            <a:endParaRPr lang="en-US" dirty="0"/>
          </a:p>
        </p:txBody>
      </p:sp>
      <p:sp>
        <p:nvSpPr>
          <p:cNvPr id="3" name="Content Placeholder 2"/>
          <p:cNvSpPr>
            <a:spLocks noGrp="1"/>
          </p:cNvSpPr>
          <p:nvPr>
            <p:ph idx="1"/>
          </p:nvPr>
        </p:nvSpPr>
        <p:spPr>
          <a:xfrm>
            <a:off x="685800" y="2194560"/>
            <a:ext cx="10820400" cy="2132741"/>
          </a:xfrm>
        </p:spPr>
        <p:txBody>
          <a:bodyPr>
            <a:noAutofit/>
          </a:bodyPr>
          <a:lstStyle/>
          <a:p>
            <a:pPr marL="0" indent="0" algn="just">
              <a:buNone/>
            </a:pPr>
            <a:r>
              <a:rPr lang="en-US" sz="2800" dirty="0" smtClean="0"/>
              <a:t>Then </a:t>
            </a:r>
            <a:r>
              <a:rPr lang="en-US" sz="2800" dirty="0"/>
              <a:t>they said to Moses, “Because there were </a:t>
            </a:r>
            <a:r>
              <a:rPr lang="en-US" sz="2800" b="1" dirty="0">
                <a:solidFill>
                  <a:srgbClr val="00B050"/>
                </a:solidFill>
              </a:rPr>
              <a:t>no graves in Egypt</a:t>
            </a:r>
            <a:r>
              <a:rPr lang="en-US" sz="2800" dirty="0"/>
              <a:t>, have you </a:t>
            </a:r>
            <a:r>
              <a:rPr lang="en-US" sz="2800" b="1" dirty="0">
                <a:solidFill>
                  <a:srgbClr val="00B050"/>
                </a:solidFill>
              </a:rPr>
              <a:t>taken us away to die in the wilderness</a:t>
            </a:r>
            <a:r>
              <a:rPr lang="en-US" sz="2800" dirty="0"/>
              <a:t>? Why have you </a:t>
            </a:r>
            <a:r>
              <a:rPr lang="en-US" sz="2800" b="1" dirty="0">
                <a:solidFill>
                  <a:srgbClr val="00B050"/>
                </a:solidFill>
              </a:rPr>
              <a:t>so dealt with us</a:t>
            </a:r>
            <a:r>
              <a:rPr lang="en-US" sz="2800" dirty="0"/>
              <a:t>, to </a:t>
            </a:r>
            <a:r>
              <a:rPr lang="en-US" sz="2800" b="1" dirty="0">
                <a:solidFill>
                  <a:srgbClr val="00B050"/>
                </a:solidFill>
              </a:rPr>
              <a:t>bring us up out of Egypt</a:t>
            </a:r>
            <a:r>
              <a:rPr lang="en-US" sz="2800" dirty="0"/>
              <a:t>? Is this not the word that we told you in Egypt, saying, “Let us alone that we may </a:t>
            </a:r>
            <a:r>
              <a:rPr lang="en-US" sz="2800" b="1" dirty="0">
                <a:solidFill>
                  <a:srgbClr val="00B050"/>
                </a:solidFill>
              </a:rPr>
              <a:t>serve the Egyptians</a:t>
            </a:r>
            <a:r>
              <a:rPr lang="en-US" sz="2800" dirty="0"/>
              <a:t>’? For it would have been better for us to serve the Egyptians than that </a:t>
            </a:r>
            <a:r>
              <a:rPr lang="en-US" sz="2800" b="1" dirty="0">
                <a:solidFill>
                  <a:srgbClr val="00B050"/>
                </a:solidFill>
              </a:rPr>
              <a:t>we should die in the wilderness</a:t>
            </a:r>
            <a:r>
              <a:rPr lang="en-US" sz="2800" dirty="0" smtClean="0"/>
              <a:t>.”</a:t>
            </a:r>
            <a:endParaRPr lang="en-US" sz="2800" dirty="0"/>
          </a:p>
        </p:txBody>
      </p:sp>
    </p:spTree>
    <p:extLst>
      <p:ext uri="{BB962C8B-B14F-4D97-AF65-F5344CB8AC3E}">
        <p14:creationId xmlns:p14="http://schemas.microsoft.com/office/powerpoint/2010/main" val="2083204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127" y="764373"/>
            <a:ext cx="10669073" cy="1293028"/>
          </a:xfrm>
        </p:spPr>
        <p:txBody>
          <a:bodyPr/>
          <a:lstStyle/>
          <a:p>
            <a:pPr algn="l"/>
            <a:r>
              <a:rPr lang="en-US" dirty="0" smtClean="0"/>
              <a:t>2</a:t>
            </a:r>
            <a:r>
              <a:rPr lang="en-US" baseline="30000" dirty="0" smtClean="0"/>
              <a:t>nd</a:t>
            </a:r>
            <a:r>
              <a:rPr lang="en-US" dirty="0" smtClean="0"/>
              <a:t> part of the story: the solution</a:t>
            </a:r>
            <a:endParaRPr lang="en-US" dirty="0"/>
          </a:p>
        </p:txBody>
      </p:sp>
      <p:sp>
        <p:nvSpPr>
          <p:cNvPr id="3" name="Content Placeholder 2"/>
          <p:cNvSpPr>
            <a:spLocks noGrp="1"/>
          </p:cNvSpPr>
          <p:nvPr>
            <p:ph idx="1"/>
          </p:nvPr>
        </p:nvSpPr>
        <p:spPr/>
        <p:txBody>
          <a:bodyPr/>
          <a:lstStyle/>
          <a:p>
            <a:pPr marL="0" indent="0" algn="just">
              <a:buNone/>
            </a:pPr>
            <a:r>
              <a:rPr lang="en-US" dirty="0" smtClean="0"/>
              <a:t>And </a:t>
            </a:r>
            <a:r>
              <a:rPr lang="en-US" dirty="0"/>
              <a:t>Moses said to the people, “Do </a:t>
            </a:r>
            <a:r>
              <a:rPr lang="en-US" dirty="0">
                <a:solidFill>
                  <a:srgbClr val="FF0000"/>
                </a:solidFill>
              </a:rPr>
              <a:t>not be afraid</a:t>
            </a:r>
            <a:r>
              <a:rPr lang="en-US" dirty="0"/>
              <a:t>. </a:t>
            </a:r>
            <a:r>
              <a:rPr lang="en-US" dirty="0">
                <a:solidFill>
                  <a:srgbClr val="FF0000"/>
                </a:solidFill>
              </a:rPr>
              <a:t>Stand still</a:t>
            </a:r>
            <a:r>
              <a:rPr lang="en-US" dirty="0"/>
              <a:t>, and see the </a:t>
            </a:r>
            <a:r>
              <a:rPr lang="en-US" dirty="0">
                <a:solidFill>
                  <a:srgbClr val="FF0000"/>
                </a:solidFill>
              </a:rPr>
              <a:t>salvation of the Lord</a:t>
            </a:r>
            <a:r>
              <a:rPr lang="en-US" dirty="0"/>
              <a:t>, which He will accomplish for you today. For the Egyptians whom you see today, you shall </a:t>
            </a:r>
            <a:r>
              <a:rPr lang="en-US" dirty="0">
                <a:solidFill>
                  <a:srgbClr val="FF0000"/>
                </a:solidFill>
              </a:rPr>
              <a:t>see again no more forever</a:t>
            </a:r>
            <a:r>
              <a:rPr lang="en-US" dirty="0"/>
              <a:t>. The </a:t>
            </a:r>
            <a:r>
              <a:rPr lang="en-US" dirty="0">
                <a:solidFill>
                  <a:srgbClr val="FF0000"/>
                </a:solidFill>
              </a:rPr>
              <a:t>Lord will fight for you</a:t>
            </a:r>
            <a:r>
              <a:rPr lang="en-US" dirty="0"/>
              <a:t>, and you shall </a:t>
            </a:r>
            <a:r>
              <a:rPr lang="en-US" dirty="0">
                <a:solidFill>
                  <a:srgbClr val="FF0000"/>
                </a:solidFill>
              </a:rPr>
              <a:t>hold your peace</a:t>
            </a:r>
            <a:r>
              <a:rPr lang="en-US" dirty="0" smtClean="0"/>
              <a:t>.”</a:t>
            </a:r>
          </a:p>
          <a:p>
            <a:pPr marL="0" indent="0" algn="just">
              <a:buNone/>
            </a:pPr>
            <a:endParaRPr lang="en-US" dirty="0"/>
          </a:p>
          <a:p>
            <a:pPr marL="0" indent="0" algn="just">
              <a:buNone/>
            </a:pPr>
            <a:r>
              <a:rPr lang="en-US" dirty="0" smtClean="0"/>
              <a:t>The human in trials, prefers to be a slave to Satan than to be free with God!</a:t>
            </a:r>
          </a:p>
          <a:p>
            <a:pPr marL="0" indent="0" algn="just">
              <a:buNone/>
            </a:pPr>
            <a:endParaRPr lang="en-US" dirty="0"/>
          </a:p>
          <a:p>
            <a:pPr marL="0" indent="0" algn="just">
              <a:buNone/>
            </a:pPr>
            <a:r>
              <a:rPr lang="en-US" dirty="0"/>
              <a:t>“For it would have been better for us </a:t>
            </a:r>
            <a:r>
              <a:rPr lang="en-US" sz="2400" b="1" dirty="0">
                <a:solidFill>
                  <a:srgbClr val="FF0000"/>
                </a:solidFill>
              </a:rPr>
              <a:t>to serve the Egyptians </a:t>
            </a:r>
            <a:r>
              <a:rPr lang="en-US" dirty="0"/>
              <a:t>than that we should </a:t>
            </a:r>
            <a:r>
              <a:rPr lang="en-US" sz="2400" b="1" dirty="0">
                <a:solidFill>
                  <a:srgbClr val="FF0000"/>
                </a:solidFill>
              </a:rPr>
              <a:t>die in the </a:t>
            </a:r>
            <a:r>
              <a:rPr lang="en-US" sz="2400" b="1" dirty="0" smtClean="0">
                <a:solidFill>
                  <a:srgbClr val="FF0000"/>
                </a:solidFill>
              </a:rPr>
              <a:t>wilderness</a:t>
            </a:r>
            <a:r>
              <a:rPr lang="en-US" dirty="0" smtClean="0"/>
              <a:t>”</a:t>
            </a:r>
            <a:endParaRPr lang="en-US" dirty="0"/>
          </a:p>
        </p:txBody>
      </p:sp>
    </p:spTree>
    <p:extLst>
      <p:ext uri="{BB962C8B-B14F-4D97-AF65-F5344CB8AC3E}">
        <p14:creationId xmlns:p14="http://schemas.microsoft.com/office/powerpoint/2010/main" val="409757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797" y="738616"/>
            <a:ext cx="8610600" cy="1293028"/>
          </a:xfrm>
        </p:spPr>
        <p:txBody>
          <a:bodyPr/>
          <a:lstStyle/>
          <a:p>
            <a:pPr algn="l"/>
            <a:r>
              <a:rPr lang="en-US" dirty="0" smtClean="0"/>
              <a:t>2</a:t>
            </a:r>
            <a:r>
              <a:rPr lang="en-US" baseline="30000" dirty="0" smtClean="0"/>
              <a:t>nd</a:t>
            </a:r>
            <a:r>
              <a:rPr lang="en-US" dirty="0" smtClean="0"/>
              <a:t> complaint </a:t>
            </a:r>
            <a:endParaRPr lang="en-US" dirty="0"/>
          </a:p>
        </p:txBody>
      </p:sp>
      <p:sp>
        <p:nvSpPr>
          <p:cNvPr id="3" name="Content Placeholder 2"/>
          <p:cNvSpPr>
            <a:spLocks noGrp="1"/>
          </p:cNvSpPr>
          <p:nvPr>
            <p:ph idx="1"/>
          </p:nvPr>
        </p:nvSpPr>
        <p:spPr/>
        <p:txBody>
          <a:bodyPr/>
          <a:lstStyle/>
          <a:p>
            <a:pPr marL="0" indent="0">
              <a:buNone/>
            </a:pPr>
            <a:r>
              <a:rPr lang="en-US" dirty="0"/>
              <a:t>Now when they came to </a:t>
            </a:r>
            <a:r>
              <a:rPr lang="en-US" dirty="0" err="1"/>
              <a:t>Marah</a:t>
            </a:r>
            <a:r>
              <a:rPr lang="en-US" dirty="0"/>
              <a:t>, they could not drink the waters of </a:t>
            </a:r>
            <a:r>
              <a:rPr lang="en-US" dirty="0" err="1"/>
              <a:t>Marah</a:t>
            </a:r>
            <a:r>
              <a:rPr lang="en-US" dirty="0"/>
              <a:t>, for they were bitter. Therefore the name of it was called </a:t>
            </a:r>
            <a:r>
              <a:rPr lang="en-US" dirty="0" err="1"/>
              <a:t>Marah</a:t>
            </a:r>
            <a:r>
              <a:rPr lang="en-US" dirty="0"/>
              <a:t>. And the people </a:t>
            </a:r>
            <a:r>
              <a:rPr lang="en-US" b="1" dirty="0">
                <a:solidFill>
                  <a:srgbClr val="00B050"/>
                </a:solidFill>
              </a:rPr>
              <a:t>complained against Moses</a:t>
            </a:r>
            <a:r>
              <a:rPr lang="en-US" dirty="0"/>
              <a:t>, saying, “</a:t>
            </a:r>
            <a:r>
              <a:rPr lang="en-US" b="1" dirty="0">
                <a:solidFill>
                  <a:srgbClr val="00B050"/>
                </a:solidFill>
              </a:rPr>
              <a:t>What shall we drink?</a:t>
            </a:r>
            <a:r>
              <a:rPr lang="en-US" dirty="0"/>
              <a:t>” So he cried out to the Lord, and the Lord showed him a tree. When he cast it into the waters, the waters were made sweet</a:t>
            </a:r>
            <a:r>
              <a:rPr lang="en-US" dirty="0" smtClean="0"/>
              <a:t>.</a:t>
            </a:r>
          </a:p>
          <a:p>
            <a:pPr marL="0" indent="0">
              <a:buNone/>
            </a:pPr>
            <a:r>
              <a:rPr lang="en-US" dirty="0"/>
              <a:t/>
            </a:r>
            <a:br>
              <a:rPr lang="en-US" dirty="0"/>
            </a:br>
            <a:endParaRPr lang="en-US" dirty="0"/>
          </a:p>
        </p:txBody>
      </p:sp>
    </p:spTree>
    <p:extLst>
      <p:ext uri="{BB962C8B-B14F-4D97-AF65-F5344CB8AC3E}">
        <p14:creationId xmlns:p14="http://schemas.microsoft.com/office/powerpoint/2010/main" val="1438422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312" y="712857"/>
            <a:ext cx="8610600" cy="1293028"/>
          </a:xfrm>
        </p:spPr>
        <p:txBody>
          <a:bodyPr/>
          <a:lstStyle/>
          <a:p>
            <a:pPr algn="l"/>
            <a:r>
              <a:rPr lang="en-US" dirty="0" smtClean="0"/>
              <a:t>2</a:t>
            </a:r>
            <a:r>
              <a:rPr lang="en-US" baseline="30000" dirty="0" smtClean="0"/>
              <a:t>nd</a:t>
            </a:r>
            <a:r>
              <a:rPr lang="en-US" dirty="0" smtClean="0"/>
              <a:t> solution with promise</a:t>
            </a:r>
            <a:endParaRPr lang="en-US" dirty="0"/>
          </a:p>
        </p:txBody>
      </p:sp>
      <p:sp>
        <p:nvSpPr>
          <p:cNvPr id="3" name="Content Placeholder 2"/>
          <p:cNvSpPr>
            <a:spLocks noGrp="1"/>
          </p:cNvSpPr>
          <p:nvPr>
            <p:ph idx="1"/>
          </p:nvPr>
        </p:nvSpPr>
        <p:spPr/>
        <p:txBody>
          <a:bodyPr/>
          <a:lstStyle/>
          <a:p>
            <a:pPr marL="0" indent="0">
              <a:buNone/>
            </a:pPr>
            <a:r>
              <a:rPr lang="en-US" dirty="0"/>
              <a:t>There He made a statute and an ordinance for them, and there He tested them, and said, “If you </a:t>
            </a:r>
            <a:r>
              <a:rPr lang="en-US" b="1" dirty="0">
                <a:solidFill>
                  <a:srgbClr val="FF0000"/>
                </a:solidFill>
              </a:rPr>
              <a:t>diligently heed the voice of the Lord your God </a:t>
            </a:r>
            <a:r>
              <a:rPr lang="en-US" dirty="0"/>
              <a:t>and do what is </a:t>
            </a:r>
            <a:r>
              <a:rPr lang="en-US" b="1" dirty="0">
                <a:solidFill>
                  <a:srgbClr val="FF0000"/>
                </a:solidFill>
              </a:rPr>
              <a:t>right in His sight</a:t>
            </a:r>
            <a:r>
              <a:rPr lang="en-US" dirty="0"/>
              <a:t>, </a:t>
            </a:r>
            <a:r>
              <a:rPr lang="en-US" b="1" dirty="0">
                <a:solidFill>
                  <a:srgbClr val="FF0000"/>
                </a:solidFill>
              </a:rPr>
              <a:t>give ear to His commandments </a:t>
            </a:r>
            <a:r>
              <a:rPr lang="en-US" dirty="0"/>
              <a:t>and keep all His statutes</a:t>
            </a:r>
            <a:r>
              <a:rPr lang="en-US" dirty="0" smtClean="0"/>
              <a:t>,</a:t>
            </a:r>
          </a:p>
          <a:p>
            <a:pPr marL="0" indent="0">
              <a:buNone/>
            </a:pPr>
            <a:r>
              <a:rPr lang="en-US" b="1" dirty="0" smtClean="0">
                <a:solidFill>
                  <a:srgbClr val="FF0000"/>
                </a:solidFill>
              </a:rPr>
              <a:t>I </a:t>
            </a:r>
            <a:r>
              <a:rPr lang="en-US" b="1" dirty="0">
                <a:solidFill>
                  <a:srgbClr val="FF0000"/>
                </a:solidFill>
              </a:rPr>
              <a:t>will put none of the diseases </a:t>
            </a:r>
            <a:r>
              <a:rPr lang="en-US" dirty="0"/>
              <a:t>on you which I have brought on the Egyptians. For </a:t>
            </a:r>
            <a:r>
              <a:rPr lang="en-US" b="1" dirty="0">
                <a:solidFill>
                  <a:srgbClr val="FF0000"/>
                </a:solidFill>
              </a:rPr>
              <a:t>I am the Lord who heals you</a:t>
            </a:r>
            <a:r>
              <a:rPr lang="en-US" dirty="0"/>
              <a:t>.”</a:t>
            </a:r>
          </a:p>
        </p:txBody>
      </p:sp>
    </p:spTree>
    <p:extLst>
      <p:ext uri="{BB962C8B-B14F-4D97-AF65-F5344CB8AC3E}">
        <p14:creationId xmlns:p14="http://schemas.microsoft.com/office/powerpoint/2010/main" val="3263872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555" y="674221"/>
            <a:ext cx="8610600" cy="1293028"/>
          </a:xfrm>
        </p:spPr>
        <p:txBody>
          <a:bodyPr/>
          <a:lstStyle/>
          <a:p>
            <a:pPr algn="l"/>
            <a:r>
              <a:rPr lang="en-US" dirty="0" smtClean="0"/>
              <a:t>3</a:t>
            </a:r>
            <a:r>
              <a:rPr lang="en-US" baseline="30000" dirty="0" smtClean="0"/>
              <a:t>rd</a:t>
            </a:r>
            <a:r>
              <a:rPr lang="en-US" dirty="0" smtClean="0"/>
              <a:t> complaint</a:t>
            </a:r>
            <a:endParaRPr lang="en-US" dirty="0"/>
          </a:p>
        </p:txBody>
      </p:sp>
      <p:sp>
        <p:nvSpPr>
          <p:cNvPr id="3" name="Content Placeholder 2"/>
          <p:cNvSpPr>
            <a:spLocks noGrp="1"/>
          </p:cNvSpPr>
          <p:nvPr>
            <p:ph idx="1"/>
          </p:nvPr>
        </p:nvSpPr>
        <p:spPr/>
        <p:txBody>
          <a:bodyPr/>
          <a:lstStyle/>
          <a:p>
            <a:r>
              <a:rPr lang="en-US" dirty="0"/>
              <a:t>And the people thirsted there for water, and the </a:t>
            </a:r>
            <a:r>
              <a:rPr lang="en-US" b="1" dirty="0">
                <a:solidFill>
                  <a:srgbClr val="FF0000"/>
                </a:solidFill>
              </a:rPr>
              <a:t>people complained</a:t>
            </a:r>
            <a:r>
              <a:rPr lang="en-US" dirty="0"/>
              <a:t> against Moses, and said, “</a:t>
            </a:r>
            <a:r>
              <a:rPr lang="en-US" b="1" dirty="0">
                <a:solidFill>
                  <a:srgbClr val="FF0000"/>
                </a:solidFill>
              </a:rPr>
              <a:t>Why is it you have brought </a:t>
            </a:r>
            <a:r>
              <a:rPr lang="en-US" dirty="0"/>
              <a:t>us up out of Egypt, </a:t>
            </a:r>
            <a:r>
              <a:rPr lang="en-US" b="1" dirty="0">
                <a:solidFill>
                  <a:srgbClr val="FF0000"/>
                </a:solidFill>
              </a:rPr>
              <a:t>to kill us </a:t>
            </a:r>
            <a:r>
              <a:rPr lang="en-US" dirty="0"/>
              <a:t>and </a:t>
            </a:r>
            <a:r>
              <a:rPr lang="en-US" b="1" dirty="0">
                <a:solidFill>
                  <a:srgbClr val="FF0000"/>
                </a:solidFill>
              </a:rPr>
              <a:t>our children and our livestock with thirst</a:t>
            </a:r>
            <a:r>
              <a:rPr lang="en-US" dirty="0" smtClean="0"/>
              <a:t>?”</a:t>
            </a:r>
          </a:p>
          <a:p>
            <a:pPr marL="0" indent="0">
              <a:buNone/>
            </a:pPr>
            <a:r>
              <a:rPr lang="en-US" dirty="0"/>
              <a:t/>
            </a:r>
            <a:br>
              <a:rPr lang="en-US" dirty="0"/>
            </a:br>
            <a:r>
              <a:rPr lang="en-US" dirty="0"/>
              <a:t>  </a:t>
            </a:r>
          </a:p>
        </p:txBody>
      </p:sp>
    </p:spTree>
    <p:extLst>
      <p:ext uri="{BB962C8B-B14F-4D97-AF65-F5344CB8AC3E}">
        <p14:creationId xmlns:p14="http://schemas.microsoft.com/office/powerpoint/2010/main" val="3611366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223" y="764373"/>
            <a:ext cx="8610600" cy="1293028"/>
          </a:xfrm>
        </p:spPr>
        <p:txBody>
          <a:bodyPr/>
          <a:lstStyle/>
          <a:p>
            <a:pPr algn="l"/>
            <a:r>
              <a:rPr lang="en-US" dirty="0" smtClean="0"/>
              <a:t>The cry in complaint</a:t>
            </a:r>
            <a:endParaRPr lang="en-US" dirty="0"/>
          </a:p>
        </p:txBody>
      </p:sp>
      <p:sp>
        <p:nvSpPr>
          <p:cNvPr id="3" name="Content Placeholder 2"/>
          <p:cNvSpPr>
            <a:spLocks noGrp="1"/>
          </p:cNvSpPr>
          <p:nvPr>
            <p:ph idx="1"/>
          </p:nvPr>
        </p:nvSpPr>
        <p:spPr/>
        <p:txBody>
          <a:bodyPr/>
          <a:lstStyle/>
          <a:p>
            <a:pPr marL="0" indent="0">
              <a:buNone/>
            </a:pPr>
            <a:r>
              <a:rPr lang="en-US" dirty="0" smtClean="0"/>
              <a:t>So </a:t>
            </a:r>
            <a:r>
              <a:rPr lang="en-US" dirty="0"/>
              <a:t>Moses </a:t>
            </a:r>
            <a:r>
              <a:rPr lang="en-US" b="1" dirty="0">
                <a:solidFill>
                  <a:srgbClr val="FF0000"/>
                </a:solidFill>
              </a:rPr>
              <a:t>cried out to the Lord</a:t>
            </a:r>
            <a:r>
              <a:rPr lang="en-US" dirty="0"/>
              <a:t>, saying, “</a:t>
            </a:r>
            <a:r>
              <a:rPr lang="en-US" b="1" dirty="0">
                <a:solidFill>
                  <a:srgbClr val="FF0000"/>
                </a:solidFill>
              </a:rPr>
              <a:t>What shall I do with this people</a:t>
            </a:r>
            <a:r>
              <a:rPr lang="en-US" dirty="0"/>
              <a:t>? They are almost ready to stone me</a:t>
            </a:r>
            <a:r>
              <a:rPr lang="en-US" dirty="0" smtClean="0"/>
              <a:t>!”</a:t>
            </a:r>
          </a:p>
          <a:p>
            <a:pPr marL="0" indent="0">
              <a:buNone/>
            </a:pPr>
            <a:endParaRPr lang="en-US" dirty="0" smtClean="0"/>
          </a:p>
          <a:p>
            <a:pPr marL="0" indent="0">
              <a:buNone/>
            </a:pPr>
            <a:r>
              <a:rPr lang="en-US" dirty="0"/>
              <a:t/>
            </a:r>
            <a:br>
              <a:rPr lang="en-US" dirty="0"/>
            </a:br>
            <a:endParaRPr lang="en-US" dirty="0"/>
          </a:p>
        </p:txBody>
      </p:sp>
    </p:spTree>
    <p:extLst>
      <p:ext uri="{BB962C8B-B14F-4D97-AF65-F5344CB8AC3E}">
        <p14:creationId xmlns:p14="http://schemas.microsoft.com/office/powerpoint/2010/main" val="619799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dirty="0"/>
              <a:t>And the Lord said to Moses, “</a:t>
            </a:r>
            <a:r>
              <a:rPr lang="en-US" sz="3200" b="1" dirty="0">
                <a:solidFill>
                  <a:srgbClr val="FF0000"/>
                </a:solidFill>
              </a:rPr>
              <a:t>Go on before the people</a:t>
            </a:r>
            <a:r>
              <a:rPr lang="en-US" sz="3200" dirty="0"/>
              <a:t>, and take with you </a:t>
            </a:r>
            <a:r>
              <a:rPr lang="en-US" sz="3200" b="1" dirty="0">
                <a:solidFill>
                  <a:srgbClr val="FF0000"/>
                </a:solidFill>
              </a:rPr>
              <a:t>some of the elders of Israel</a:t>
            </a:r>
            <a:r>
              <a:rPr lang="en-US" sz="3200" dirty="0"/>
              <a:t>. Also </a:t>
            </a:r>
            <a:r>
              <a:rPr lang="en-US" sz="3200" b="1" dirty="0">
                <a:solidFill>
                  <a:srgbClr val="FF0000"/>
                </a:solidFill>
              </a:rPr>
              <a:t>take in your hand your rod</a:t>
            </a:r>
            <a:r>
              <a:rPr lang="en-US" sz="3200" dirty="0"/>
              <a:t> with which you struck the river, </a:t>
            </a:r>
            <a:r>
              <a:rPr lang="en-US" sz="3200" b="1" dirty="0">
                <a:solidFill>
                  <a:srgbClr val="FF0000"/>
                </a:solidFill>
              </a:rPr>
              <a:t>and go</a:t>
            </a:r>
            <a:r>
              <a:rPr lang="en-US" sz="3200" dirty="0"/>
              <a:t>. Behold, </a:t>
            </a:r>
            <a:r>
              <a:rPr lang="en-US" sz="3200" b="1" dirty="0">
                <a:solidFill>
                  <a:srgbClr val="00B050"/>
                </a:solidFill>
              </a:rPr>
              <a:t>I will stand before you there on the rock</a:t>
            </a:r>
            <a:r>
              <a:rPr lang="en-US" sz="3200" dirty="0"/>
              <a:t> in </a:t>
            </a:r>
            <a:r>
              <a:rPr lang="en-US" sz="3200" dirty="0" err="1"/>
              <a:t>Horeb</a:t>
            </a:r>
            <a:r>
              <a:rPr lang="en-US" sz="3200" dirty="0"/>
              <a:t>; and </a:t>
            </a:r>
            <a:r>
              <a:rPr lang="en-US" sz="3200" b="1" dirty="0">
                <a:solidFill>
                  <a:srgbClr val="00B050"/>
                </a:solidFill>
              </a:rPr>
              <a:t>you shall strike the rock</a:t>
            </a:r>
            <a:r>
              <a:rPr lang="en-US" sz="3200" dirty="0"/>
              <a:t>, and </a:t>
            </a:r>
            <a:r>
              <a:rPr lang="en-US" sz="3200" b="1" dirty="0">
                <a:solidFill>
                  <a:srgbClr val="00B050"/>
                </a:solidFill>
              </a:rPr>
              <a:t>water will come out of it</a:t>
            </a:r>
            <a:r>
              <a:rPr lang="en-US" sz="3200" dirty="0"/>
              <a:t>, that the </a:t>
            </a:r>
            <a:r>
              <a:rPr lang="en-US" sz="3200" b="1" dirty="0">
                <a:solidFill>
                  <a:srgbClr val="00B050"/>
                </a:solidFill>
              </a:rPr>
              <a:t>people may drink</a:t>
            </a:r>
            <a:r>
              <a:rPr lang="en-US" sz="3200" dirty="0"/>
              <a:t>.”</a:t>
            </a:r>
          </a:p>
          <a:p>
            <a:pPr algn="just"/>
            <a:endParaRPr lang="en-US" sz="3200" dirty="0"/>
          </a:p>
        </p:txBody>
      </p:sp>
      <p:sp>
        <p:nvSpPr>
          <p:cNvPr id="4" name="Title 3"/>
          <p:cNvSpPr>
            <a:spLocks noGrp="1"/>
          </p:cNvSpPr>
          <p:nvPr>
            <p:ph type="title"/>
          </p:nvPr>
        </p:nvSpPr>
        <p:spPr>
          <a:xfrm>
            <a:off x="757707" y="790131"/>
            <a:ext cx="8610600" cy="1293028"/>
          </a:xfrm>
        </p:spPr>
        <p:txBody>
          <a:bodyPr/>
          <a:lstStyle/>
          <a:p>
            <a:pPr algn="l"/>
            <a:r>
              <a:rPr lang="en-US" dirty="0" smtClean="0"/>
              <a:t>Solution after cry</a:t>
            </a:r>
            <a:endParaRPr lang="en-US" dirty="0"/>
          </a:p>
        </p:txBody>
      </p:sp>
    </p:spTree>
    <p:extLst>
      <p:ext uri="{BB962C8B-B14F-4D97-AF65-F5344CB8AC3E}">
        <p14:creationId xmlns:p14="http://schemas.microsoft.com/office/powerpoint/2010/main" val="326719578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144</TotalTime>
  <Words>1290</Words>
  <Application>Microsoft Office PowerPoint</Application>
  <PresentationFormat>Custom</PresentationFormat>
  <Paragraphs>76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Vapor Trail</vt:lpstr>
      <vt:lpstr>Complaining (Finding fault)</vt:lpstr>
      <vt:lpstr>Why we complain?</vt:lpstr>
      <vt:lpstr>1st part of story: the complaint</vt:lpstr>
      <vt:lpstr>2nd part of the story: the solution</vt:lpstr>
      <vt:lpstr>2nd complaint </vt:lpstr>
      <vt:lpstr>2nd solution with promise</vt:lpstr>
      <vt:lpstr>3rd complaint</vt:lpstr>
      <vt:lpstr>The cry in complaint</vt:lpstr>
      <vt:lpstr>Solution after cry</vt:lpstr>
      <vt:lpstr>Why we not learn from these events</vt:lpstr>
      <vt:lpstr>PowerPoint Presentation</vt:lpstr>
      <vt:lpstr>Question to you</vt:lpstr>
      <vt:lpstr>The reason for your trials</vt:lpstr>
      <vt:lpstr>what you did not complain about…</vt:lpstr>
      <vt:lpstr>Solution for complaint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Through pain you can see god</dc:title>
  <dc:creator>Anthony Cyril</dc:creator>
  <cp:lastModifiedBy>Fr. Sarapamon</cp:lastModifiedBy>
  <cp:revision>22</cp:revision>
  <dcterms:created xsi:type="dcterms:W3CDTF">2016-05-16T00:22:33Z</dcterms:created>
  <dcterms:modified xsi:type="dcterms:W3CDTF">2017-01-27T00:35:15Z</dcterms:modified>
</cp:coreProperties>
</file>