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7C5073B-16B0-469C-9B8A-A6133D02E276}" type="datetimeFigureOut">
              <a:rPr lang="en-AU" smtClean="0"/>
              <a:pPr/>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7C5073B-16B0-469C-9B8A-A6133D02E276}" type="datetimeFigureOut">
              <a:rPr lang="en-AU" smtClean="0"/>
              <a:pPr/>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7C5073B-16B0-469C-9B8A-A6133D02E276}" type="datetimeFigureOut">
              <a:rPr lang="en-AU" smtClean="0"/>
              <a:pPr/>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7C5073B-16B0-469C-9B8A-A6133D02E276}" type="datetimeFigureOut">
              <a:rPr lang="en-AU" smtClean="0"/>
              <a:pPr/>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5073B-16B0-469C-9B8A-A6133D02E276}" type="datetimeFigureOut">
              <a:rPr lang="en-AU" smtClean="0"/>
              <a:pPr/>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7C5073B-16B0-469C-9B8A-A6133D02E276}" type="datetimeFigureOut">
              <a:rPr lang="en-AU" smtClean="0"/>
              <a:pPr/>
              <a:t>2/05/2017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7C5073B-16B0-469C-9B8A-A6133D02E276}" type="datetimeFigureOut">
              <a:rPr lang="en-AU" smtClean="0"/>
              <a:pPr/>
              <a:t>2/05/2017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7C5073B-16B0-469C-9B8A-A6133D02E276}" type="datetimeFigureOut">
              <a:rPr lang="en-AU" smtClean="0"/>
              <a:pPr/>
              <a:t>2/05/2017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5073B-16B0-469C-9B8A-A6133D02E276}" type="datetimeFigureOut">
              <a:rPr lang="en-AU" smtClean="0"/>
              <a:pPr/>
              <a:t>2/05/2017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5073B-16B0-469C-9B8A-A6133D02E276}" type="datetimeFigureOut">
              <a:rPr lang="en-AU" smtClean="0"/>
              <a:pPr/>
              <a:t>2/05/2017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5073B-16B0-469C-9B8A-A6133D02E276}" type="datetimeFigureOut">
              <a:rPr lang="en-AU" smtClean="0"/>
              <a:pPr/>
              <a:t>2/05/2017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8489C92-43BC-4AE3-B63B-DC66D21B6CC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5073B-16B0-469C-9B8A-A6133D02E276}" type="datetimeFigureOut">
              <a:rPr lang="en-AU" smtClean="0"/>
              <a:pPr/>
              <a:t>2/05/2017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89C92-43BC-4AE3-B63B-DC66D21B6CC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hitelilyoftrinity.com/images/preciousbloodjesus16.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The </a:t>
            </a:r>
            <a:r>
              <a:rPr lang="en-AU" dirty="0" smtClean="0"/>
              <a:t>Concept </a:t>
            </a:r>
            <a:r>
              <a:rPr lang="en-AU" dirty="0"/>
              <a:t>of Salvation in the Orthodox Church. </a:t>
            </a:r>
          </a:p>
        </p:txBody>
      </p:sp>
      <p:sp>
        <p:nvSpPr>
          <p:cNvPr id="3" name="Subtitle 2"/>
          <p:cNvSpPr>
            <a:spLocks noGrp="1"/>
          </p:cNvSpPr>
          <p:nvPr>
            <p:ph type="subTitle" idx="1"/>
          </p:nvPr>
        </p:nvSpPr>
        <p:spPr>
          <a:xfrm>
            <a:off x="1371600" y="3501008"/>
            <a:ext cx="6584776" cy="3356992"/>
          </a:xfrm>
        </p:spPr>
        <p:txBody>
          <a:bodyPr/>
          <a:lstStyle/>
          <a:p>
            <a:endParaRPr lang="en-AU" dirty="0"/>
          </a:p>
        </p:txBody>
      </p:sp>
      <p:pic>
        <p:nvPicPr>
          <p:cNvPr id="4" name="Picture 3" descr="http://whitelilyoftrinity.com/images/preciousbloodjesus16.gif">
            <a:hlinkClick r:id="rId2" tgtFrame="_blank"/>
          </p:cNvPr>
          <p:cNvPicPr/>
          <p:nvPr/>
        </p:nvPicPr>
        <p:blipFill>
          <a:blip r:embed="rId3" cstate="print"/>
          <a:srcRect/>
          <a:stretch>
            <a:fillRect/>
          </a:stretch>
        </p:blipFill>
        <p:spPr bwMode="auto">
          <a:xfrm>
            <a:off x="3059832" y="3474000"/>
            <a:ext cx="3132000" cy="3384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Christ’s death and resurrection have put us “at one” with God:</a:t>
            </a:r>
            <a:endParaRPr lang="en-AU" dirty="0"/>
          </a:p>
        </p:txBody>
      </p:sp>
      <p:sp>
        <p:nvSpPr>
          <p:cNvPr id="3" name="Content Placeholder 2"/>
          <p:cNvSpPr>
            <a:spLocks noGrp="1"/>
          </p:cNvSpPr>
          <p:nvPr>
            <p:ph idx="1"/>
          </p:nvPr>
        </p:nvSpPr>
        <p:spPr/>
        <p:txBody>
          <a:bodyPr>
            <a:normAutofit fontScale="55000" lnSpcReduction="20000"/>
          </a:bodyPr>
          <a:lstStyle/>
          <a:p>
            <a:r>
              <a:rPr lang="en-AU" sz="4500" dirty="0"/>
              <a:t>The Old Testament sacrifices had provided no moral basis on which God could extend His forgiveness to sinners. Yet God had forgiven and had done so justly, knowing that in the coming death of Christ, the moral foundation of forgiveness would be </a:t>
            </a:r>
            <a:r>
              <a:rPr lang="en-AU" sz="4500" dirty="0" smtClean="0"/>
              <a:t>laid.</a:t>
            </a:r>
          </a:p>
          <a:p>
            <a:endParaRPr lang="en-AU" sz="3400" dirty="0"/>
          </a:p>
          <a:p>
            <a:pPr lvl="0"/>
            <a:r>
              <a:rPr lang="en-AU" sz="3400" b="1" dirty="0"/>
              <a:t>“While  we  were  still  sinners, Christ died  for us. Since we  have  </a:t>
            </a:r>
            <a:r>
              <a:rPr lang="en-AU" sz="3400" b="1" dirty="0" smtClean="0"/>
              <a:t>been </a:t>
            </a:r>
            <a:r>
              <a:rPr lang="en-AU" sz="3400" b="1" dirty="0"/>
              <a:t>justified by  His  Blood, how  much  more shall we  be  saved  from  </a:t>
            </a:r>
            <a:r>
              <a:rPr lang="en-AU" sz="3400" b="1" dirty="0" smtClean="0"/>
              <a:t>God’s </a:t>
            </a:r>
            <a:r>
              <a:rPr lang="en-AU" sz="3400" b="1" dirty="0"/>
              <a:t>wrath through Him,” Rom5:8, 9</a:t>
            </a:r>
            <a:r>
              <a:rPr lang="en-AU" sz="3400" b="1" dirty="0" smtClean="0"/>
              <a:t>.</a:t>
            </a:r>
          </a:p>
          <a:p>
            <a:pPr lvl="0"/>
            <a:endParaRPr lang="en-AU" sz="3400" dirty="0"/>
          </a:p>
          <a:p>
            <a:pPr lvl="0"/>
            <a:r>
              <a:rPr lang="en-AU" sz="3400" b="1" dirty="0"/>
              <a:t>“In Him we have redemption through His Blood, the forgiveness of sins,” Eph1:7</a:t>
            </a:r>
            <a:r>
              <a:rPr lang="en-AU" sz="3400" b="1" dirty="0" smtClean="0"/>
              <a:t>.</a:t>
            </a:r>
          </a:p>
          <a:p>
            <a:pPr lvl="0">
              <a:buNone/>
            </a:pPr>
            <a:endParaRPr lang="en-AU" sz="3400" dirty="0"/>
          </a:p>
          <a:p>
            <a:pPr lvl="0"/>
            <a:r>
              <a:rPr lang="en-AU" sz="3400" b="1" dirty="0"/>
              <a:t>“Now in Christ Jesus you who once were far away have been brought near through the Blood of Christ,” Eph2:13.</a:t>
            </a:r>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FIVE THINGS THE BLOOD OF CHRIST BRINGS</a:t>
            </a:r>
            <a:r>
              <a:rPr lang="en-AU" dirty="0" smtClean="0"/>
              <a:t/>
            </a:r>
            <a:br>
              <a:rPr lang="en-AU" dirty="0" smtClean="0"/>
            </a:br>
            <a:endParaRPr lang="en-AU" dirty="0"/>
          </a:p>
        </p:txBody>
      </p:sp>
      <p:sp>
        <p:nvSpPr>
          <p:cNvPr id="3" name="Content Placeholder 2"/>
          <p:cNvSpPr>
            <a:spLocks noGrp="1"/>
          </p:cNvSpPr>
          <p:nvPr>
            <p:ph idx="1"/>
          </p:nvPr>
        </p:nvSpPr>
        <p:spPr/>
        <p:txBody>
          <a:bodyPr>
            <a:normAutofit fontScale="62500" lnSpcReduction="20000"/>
          </a:bodyPr>
          <a:lstStyle/>
          <a:p>
            <a:r>
              <a:rPr lang="en-AU" b="1" dirty="0" smtClean="0"/>
              <a:t>It </a:t>
            </a:r>
            <a:r>
              <a:rPr lang="en-AU" b="1" dirty="0"/>
              <a:t>redeems</a:t>
            </a:r>
            <a:r>
              <a:rPr lang="en-AU" dirty="0"/>
              <a:t> (</a:t>
            </a:r>
            <a:r>
              <a:rPr lang="en-AU" b="1" dirty="0"/>
              <a:t>1Pet1:18-19</a:t>
            </a:r>
            <a:r>
              <a:rPr lang="en-AU" dirty="0"/>
              <a:t>). Redemption means “buying back”. We had been sold for nothing to the devil, but Christ redeemed us and bought us back.</a:t>
            </a:r>
          </a:p>
          <a:p>
            <a:pPr>
              <a:buNone/>
            </a:pPr>
            <a:r>
              <a:rPr lang="en-AU" dirty="0"/>
              <a:t> </a:t>
            </a:r>
          </a:p>
          <a:p>
            <a:r>
              <a:rPr lang="en-AU" b="1" dirty="0"/>
              <a:t>It brings us near</a:t>
            </a:r>
            <a:r>
              <a:rPr lang="en-AU" dirty="0"/>
              <a:t> (</a:t>
            </a:r>
            <a:r>
              <a:rPr lang="en-AU" b="1" dirty="0"/>
              <a:t>Eph2:13</a:t>
            </a:r>
            <a:r>
              <a:rPr lang="en-AU" dirty="0"/>
              <a:t>). When we were strangers in the world without God and having no hope, Jesus brought us near to God.</a:t>
            </a:r>
          </a:p>
          <a:p>
            <a:pPr>
              <a:buNone/>
            </a:pPr>
            <a:r>
              <a:rPr lang="en-AU" dirty="0"/>
              <a:t> </a:t>
            </a:r>
          </a:p>
          <a:p>
            <a:r>
              <a:rPr lang="en-AU" b="1" dirty="0"/>
              <a:t>It makes peace</a:t>
            </a:r>
            <a:r>
              <a:rPr lang="en-AU" dirty="0"/>
              <a:t> (</a:t>
            </a:r>
            <a:r>
              <a:rPr lang="en-AU" b="1" dirty="0"/>
              <a:t>Col 1:20</a:t>
            </a:r>
            <a:r>
              <a:rPr lang="en-AU" dirty="0"/>
              <a:t>). The world will never know peace until it finds it in the Cross of Jesus Christ. You will never know peace with God, peace of conscience, peace of mind and peace of soul until you stand at the foot of the Cross and identify yourself with Christ by faith. There is the secret of peace. This is peace with God.</a:t>
            </a:r>
          </a:p>
          <a:p>
            <a:pPr>
              <a:buNone/>
            </a:pPr>
            <a:r>
              <a:rPr lang="en-AU" dirty="0"/>
              <a:t> </a:t>
            </a:r>
          </a:p>
          <a:p>
            <a:r>
              <a:rPr lang="en-AU" b="1" dirty="0"/>
              <a:t>It justifies</a:t>
            </a:r>
            <a:r>
              <a:rPr lang="en-AU" dirty="0"/>
              <a:t> (</a:t>
            </a:r>
            <a:r>
              <a:rPr lang="en-AU" b="1" dirty="0"/>
              <a:t>Rom5:9</a:t>
            </a:r>
            <a:r>
              <a:rPr lang="en-AU" dirty="0"/>
              <a:t>). It changes men’s standing before God. It is a change from guilt and condemnation to pardon and forgiveness.</a:t>
            </a:r>
          </a:p>
          <a:p>
            <a:pPr>
              <a:buNone/>
            </a:pPr>
            <a:r>
              <a:rPr lang="en-AU" dirty="0"/>
              <a:t> </a:t>
            </a:r>
          </a:p>
          <a:p>
            <a:r>
              <a:rPr lang="en-AU" b="1" dirty="0"/>
              <a:t>It cleanses</a:t>
            </a:r>
            <a:r>
              <a:rPr lang="en-AU" dirty="0"/>
              <a:t> (</a:t>
            </a:r>
            <a:r>
              <a:rPr lang="en-AU" b="1" dirty="0"/>
              <a:t>1John1:7</a:t>
            </a:r>
            <a:r>
              <a:rPr lang="en-AU" dirty="0"/>
              <a:t>). All sins are cleansed by the death of Christ.</a:t>
            </a:r>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The propitiation of Christ, then, is unlimited </a:t>
            </a:r>
          </a:p>
        </p:txBody>
      </p:sp>
      <p:sp>
        <p:nvSpPr>
          <p:cNvPr id="3" name="Content Placeholder 2"/>
          <p:cNvSpPr>
            <a:spLocks noGrp="1"/>
          </p:cNvSpPr>
          <p:nvPr>
            <p:ph idx="1"/>
          </p:nvPr>
        </p:nvSpPr>
        <p:spPr/>
        <p:txBody>
          <a:bodyPr>
            <a:normAutofit fontScale="92500" lnSpcReduction="10000"/>
          </a:bodyPr>
          <a:lstStyle/>
          <a:p>
            <a:r>
              <a:rPr lang="en-AU" dirty="0"/>
              <a:t>The Blood of Christ is capable of the remission of the sins of the whole world (</a:t>
            </a:r>
            <a:r>
              <a:rPr lang="en-AU" b="1" dirty="0"/>
              <a:t>John3:16; 1John2:2). </a:t>
            </a:r>
            <a:endParaRPr lang="en-AU" b="1" dirty="0" smtClean="0"/>
          </a:p>
          <a:p>
            <a:endParaRPr lang="en-AU" b="1" dirty="0" smtClean="0"/>
          </a:p>
          <a:p>
            <a:r>
              <a:rPr lang="en-AU" dirty="0" smtClean="0"/>
              <a:t>The </a:t>
            </a:r>
            <a:r>
              <a:rPr lang="en-AU" dirty="0"/>
              <a:t>propitiation of </a:t>
            </a:r>
            <a:r>
              <a:rPr lang="en-AU" dirty="0" smtClean="0"/>
              <a:t>Christ is </a:t>
            </a:r>
            <a:r>
              <a:rPr lang="en-AU" dirty="0"/>
              <a:t>sufficient for the remission of all sins of all the people in all ages, in the past, present and future. </a:t>
            </a:r>
            <a:endParaRPr lang="en-AU" dirty="0" smtClean="0"/>
          </a:p>
          <a:p>
            <a:endParaRPr lang="en-AU" dirty="0" smtClean="0"/>
          </a:p>
          <a:p>
            <a:r>
              <a:rPr lang="en-AU" dirty="0" smtClean="0"/>
              <a:t>The </a:t>
            </a:r>
            <a:r>
              <a:rPr lang="en-AU" dirty="0"/>
              <a:t>Blood of Christ is available, ready to save and capable of that. </a:t>
            </a:r>
          </a:p>
          <a:p>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CONDITIONS OF SALVATION THROUGH THE BLOOD OF CHRIST</a:t>
            </a:r>
            <a:r>
              <a:rPr lang="en-AU" dirty="0"/>
              <a:t/>
            </a:r>
            <a:br>
              <a:rPr lang="en-AU" dirty="0"/>
            </a:br>
            <a:endParaRPr lang="en-AU" dirty="0"/>
          </a:p>
        </p:txBody>
      </p:sp>
      <p:sp>
        <p:nvSpPr>
          <p:cNvPr id="3" name="Content Placeholder 2"/>
          <p:cNvSpPr>
            <a:spLocks noGrp="1"/>
          </p:cNvSpPr>
          <p:nvPr>
            <p:ph idx="1"/>
          </p:nvPr>
        </p:nvSpPr>
        <p:spPr/>
        <p:txBody>
          <a:bodyPr>
            <a:noAutofit/>
          </a:bodyPr>
          <a:lstStyle/>
          <a:p>
            <a:r>
              <a:rPr lang="en-AU" sz="2400" b="1" dirty="0" smtClean="0"/>
              <a:t>Faith</a:t>
            </a:r>
            <a:r>
              <a:rPr lang="en-AU" sz="2400" dirty="0" smtClean="0"/>
              <a:t>: It </a:t>
            </a:r>
            <a:r>
              <a:rPr lang="en-AU" sz="2400" dirty="0"/>
              <a:t>is the main condition to deserve the Blood of Christ (John3:16, 18). Our Lord Jesus declared to the Jews</a:t>
            </a:r>
            <a:r>
              <a:rPr lang="en-AU" sz="2400" b="1" i="1" dirty="0"/>
              <a:t>, </a:t>
            </a:r>
            <a:r>
              <a:rPr lang="en-AU" sz="2400" b="1" dirty="0"/>
              <a:t>“If you do not believe that I am He, you will die in your sins,</a:t>
            </a:r>
            <a:r>
              <a:rPr lang="en-AU" sz="2400" b="1" i="1" dirty="0"/>
              <a:t>”</a:t>
            </a:r>
            <a:r>
              <a:rPr lang="en-AU" sz="2400" dirty="0"/>
              <a:t> </a:t>
            </a:r>
            <a:r>
              <a:rPr lang="en-AU" sz="2400" b="1" dirty="0"/>
              <a:t>John8:24.</a:t>
            </a:r>
            <a:r>
              <a:rPr lang="en-AU" sz="2400" dirty="0"/>
              <a:t> In order to be saved through the Blood of Christ, you must believe in the atoning work of Jesus Christ</a:t>
            </a:r>
            <a:r>
              <a:rPr lang="en-AU" sz="2400" dirty="0" smtClean="0"/>
              <a:t>.</a:t>
            </a:r>
            <a:endParaRPr lang="en-AU" sz="2400" dirty="0"/>
          </a:p>
          <a:p>
            <a:pPr lvl="0"/>
            <a:r>
              <a:rPr lang="en-AU" sz="2400" b="1" dirty="0" smtClean="0"/>
              <a:t>Baptism</a:t>
            </a:r>
            <a:r>
              <a:rPr lang="en-AU" sz="2400" dirty="0"/>
              <a:t>: The Lord said expressly and plainly, </a:t>
            </a:r>
            <a:r>
              <a:rPr lang="en-AU" sz="2400" b="1" dirty="0"/>
              <a:t>“He who believes and is baptised will be saved,”</a:t>
            </a:r>
            <a:r>
              <a:rPr lang="en-AU" sz="2400" b="1" i="1" dirty="0"/>
              <a:t> </a:t>
            </a:r>
            <a:r>
              <a:rPr lang="en-AU" sz="2400" b="1" dirty="0"/>
              <a:t>Mark16:16, John3:5.</a:t>
            </a:r>
            <a:r>
              <a:rPr lang="en-AU" sz="2400" b="1" i="1" dirty="0"/>
              <a:t> </a:t>
            </a:r>
            <a:endParaRPr lang="en-AU" sz="2400" dirty="0"/>
          </a:p>
          <a:p>
            <a:pPr lvl="0"/>
            <a:r>
              <a:rPr lang="en-AU" sz="2400" b="1" dirty="0"/>
              <a:t>Church sacraments </a:t>
            </a:r>
            <a:r>
              <a:rPr lang="en-AU" sz="2400" dirty="0"/>
              <a:t>of Confirmation, </a:t>
            </a:r>
            <a:r>
              <a:rPr lang="en-AU" sz="2400" dirty="0" smtClean="0"/>
              <a:t>Repentance (</a:t>
            </a:r>
            <a:r>
              <a:rPr lang="en-AU" sz="2400" b="1" dirty="0" smtClean="0"/>
              <a:t>Acts2:38</a:t>
            </a:r>
            <a:r>
              <a:rPr lang="en-AU" sz="2400" dirty="0" smtClean="0"/>
              <a:t>) </a:t>
            </a:r>
            <a:r>
              <a:rPr lang="en-AU" sz="2400" dirty="0"/>
              <a:t>and </a:t>
            </a:r>
            <a:r>
              <a:rPr lang="en-AU" sz="2400" dirty="0" smtClean="0"/>
              <a:t>Eucharist</a:t>
            </a:r>
            <a:r>
              <a:rPr lang="en-AU" sz="2400" dirty="0"/>
              <a:t> </a:t>
            </a:r>
            <a:r>
              <a:rPr lang="en-AU" sz="2400" b="1" dirty="0" smtClean="0"/>
              <a:t>( John6:53</a:t>
            </a:r>
            <a:r>
              <a:rPr lang="en-AU" sz="2400" dirty="0" smtClean="0"/>
              <a:t>).</a:t>
            </a:r>
            <a:endParaRPr lang="en-AU" sz="2400" dirty="0"/>
          </a:p>
          <a:p>
            <a:r>
              <a:rPr lang="en-AU" sz="2400" b="1" dirty="0"/>
              <a:t>Good </a:t>
            </a:r>
            <a:r>
              <a:rPr lang="en-AU" sz="2400" b="1" dirty="0" smtClean="0"/>
              <a:t>works</a:t>
            </a:r>
            <a:r>
              <a:rPr lang="en-AU" sz="2400" dirty="0"/>
              <a:t>:</a:t>
            </a:r>
            <a:r>
              <a:rPr lang="en-AU" sz="2400" dirty="0" smtClean="0"/>
              <a:t> </a:t>
            </a:r>
            <a:r>
              <a:rPr lang="en-AU" sz="2400" dirty="0"/>
              <a:t>(</a:t>
            </a:r>
            <a:r>
              <a:rPr lang="en-AU" sz="2400" b="1" dirty="0"/>
              <a:t>John5:28-29; Matt12:36; Rev22:12</a:t>
            </a:r>
            <a:r>
              <a:rPr lang="en-AU" sz="2400" dirty="0"/>
              <a:t>). </a:t>
            </a:r>
            <a:r>
              <a:rPr lang="en-AU" sz="2400" dirty="0" smtClean="0"/>
              <a:t>Works </a:t>
            </a:r>
            <a:r>
              <a:rPr lang="en-AU" sz="2400" dirty="0"/>
              <a:t>are very important for our salvation and for determining our destiny. </a:t>
            </a:r>
          </a:p>
          <a:p>
            <a:endParaRPr lang="en-A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Great Commission</a:t>
            </a:r>
            <a:endParaRPr lang="en-AU" b="1" dirty="0"/>
          </a:p>
        </p:txBody>
      </p:sp>
      <p:sp>
        <p:nvSpPr>
          <p:cNvPr id="3" name="Content Placeholder 2"/>
          <p:cNvSpPr>
            <a:spLocks noGrp="1"/>
          </p:cNvSpPr>
          <p:nvPr>
            <p:ph idx="1"/>
          </p:nvPr>
        </p:nvSpPr>
        <p:spPr/>
        <p:txBody>
          <a:bodyPr>
            <a:normAutofit fontScale="85000" lnSpcReduction="10000"/>
          </a:bodyPr>
          <a:lstStyle/>
          <a:p>
            <a:r>
              <a:rPr lang="en-AU" b="1" dirty="0"/>
              <a:t>“Go, therefore, and make disciples of all the nations baptising them in the name of the Father, and of the Son and the Holy Spirit teaching them to observe all things that I have commanded you,”</a:t>
            </a:r>
            <a:r>
              <a:rPr lang="en-AU" dirty="0"/>
              <a:t> </a:t>
            </a:r>
            <a:r>
              <a:rPr lang="en-AU" b="1" dirty="0"/>
              <a:t>Matt28:19, 20. </a:t>
            </a:r>
            <a:endParaRPr lang="en-AU" b="1" dirty="0" smtClean="0"/>
          </a:p>
          <a:p>
            <a:endParaRPr lang="en-AU" b="1" dirty="0" smtClean="0"/>
          </a:p>
          <a:p>
            <a:pPr>
              <a:buNone/>
            </a:pPr>
            <a:r>
              <a:rPr lang="en-AU" dirty="0" smtClean="0"/>
              <a:t>These </a:t>
            </a:r>
            <a:r>
              <a:rPr lang="en-AU" dirty="0"/>
              <a:t>two verses indicate that salvation requires</a:t>
            </a:r>
            <a:r>
              <a:rPr lang="en-AU" dirty="0" smtClean="0"/>
              <a:t>:</a:t>
            </a:r>
            <a:endParaRPr lang="en-AU" dirty="0"/>
          </a:p>
          <a:p>
            <a:pPr lvl="0"/>
            <a:r>
              <a:rPr lang="en-AU" dirty="0"/>
              <a:t>Faith which comes through discipleship;</a:t>
            </a:r>
          </a:p>
          <a:p>
            <a:pPr lvl="0"/>
            <a:r>
              <a:rPr lang="en-AU" dirty="0"/>
              <a:t>Baptism which is the direct gate to salvation;</a:t>
            </a:r>
          </a:p>
          <a:p>
            <a:pPr lvl="0"/>
            <a:r>
              <a:rPr lang="en-AU" dirty="0"/>
              <a:t>Good works by keeping the commandments and the Sacraments.</a:t>
            </a:r>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SPIRITUAL STRIVING</a:t>
            </a:r>
            <a:r>
              <a:rPr lang="en-AU" dirty="0" smtClean="0"/>
              <a:t/>
            </a:r>
            <a:br>
              <a:rPr lang="en-AU" dirty="0" smtClean="0"/>
            </a:br>
            <a:endParaRPr lang="en-AU" dirty="0"/>
          </a:p>
        </p:txBody>
      </p:sp>
      <p:sp>
        <p:nvSpPr>
          <p:cNvPr id="3" name="Content Placeholder 2"/>
          <p:cNvSpPr>
            <a:spLocks noGrp="1"/>
          </p:cNvSpPr>
          <p:nvPr>
            <p:ph idx="1"/>
          </p:nvPr>
        </p:nvSpPr>
        <p:spPr/>
        <p:txBody>
          <a:bodyPr>
            <a:normAutofit fontScale="62500" lnSpcReduction="20000"/>
          </a:bodyPr>
          <a:lstStyle/>
          <a:p>
            <a:r>
              <a:rPr lang="en-AU" dirty="0" smtClean="0"/>
              <a:t>Is </a:t>
            </a:r>
            <a:r>
              <a:rPr lang="en-AU" dirty="0"/>
              <a:t>man then saved merely by his own works or by Grace or by both of </a:t>
            </a:r>
            <a:r>
              <a:rPr lang="en-AU" b="1" dirty="0"/>
              <a:t>  </a:t>
            </a:r>
            <a:r>
              <a:rPr lang="en-AU" dirty="0"/>
              <a:t>them? Man can’t be saved by his own spiritual striving as God said, </a:t>
            </a:r>
            <a:r>
              <a:rPr lang="en-AU" b="1" dirty="0"/>
              <a:t>“apart from Me you can do</a:t>
            </a:r>
            <a:r>
              <a:rPr lang="en-AU" dirty="0"/>
              <a:t> </a:t>
            </a:r>
            <a:r>
              <a:rPr lang="en-AU" b="1" dirty="0"/>
              <a:t>nothing”</a:t>
            </a:r>
            <a:r>
              <a:rPr lang="en-AU" dirty="0"/>
              <a:t>. Grace alone too, would not save you unless your own will and decision respond to it. </a:t>
            </a:r>
            <a:endParaRPr lang="en-AU" dirty="0" smtClean="0"/>
          </a:p>
          <a:p>
            <a:r>
              <a:rPr lang="en-AU" dirty="0" smtClean="0"/>
              <a:t>For </a:t>
            </a:r>
            <a:r>
              <a:rPr lang="en-AU" dirty="0"/>
              <a:t>example, in the battle, soldiers use weapons; they fight and win. Is victory due to their bravery or weapons? Bravery without weapons is not good enough and weapons without skilled soldiers are of no use. The same applies to spiritual warfare. </a:t>
            </a:r>
          </a:p>
          <a:p>
            <a:pPr>
              <a:buNone/>
            </a:pPr>
            <a:r>
              <a:rPr lang="en-AU" dirty="0"/>
              <a:t> </a:t>
            </a:r>
          </a:p>
          <a:p>
            <a:r>
              <a:rPr lang="en-AU" dirty="0"/>
              <a:t>Therefore, it is not through our works and striving on our own but by working with God’s grace and the fellowship of the Holy Spirit</a:t>
            </a:r>
            <a:r>
              <a:rPr lang="en-AU" dirty="0" smtClean="0"/>
              <a:t>.</a:t>
            </a:r>
          </a:p>
          <a:p>
            <a:r>
              <a:rPr lang="en-AU" dirty="0" smtClean="0"/>
              <a:t> </a:t>
            </a:r>
            <a:r>
              <a:rPr lang="en-AU" dirty="0"/>
              <a:t>Weapons are there, but one has to fight and work with God (1Cor3:9).  When practicing spiritual exercises we must depend on God’s power not our own strength. </a:t>
            </a:r>
            <a:endParaRPr lang="en-AU" dirty="0" smtClean="0"/>
          </a:p>
          <a:p>
            <a:r>
              <a:rPr lang="en-AU" b="1" dirty="0" smtClean="0"/>
              <a:t>“</a:t>
            </a:r>
            <a:r>
              <a:rPr lang="en-AU" b="1" dirty="0"/>
              <a:t>I can do all things through Christ who strengthens me,”</a:t>
            </a:r>
            <a:r>
              <a:rPr lang="en-AU" b="1" i="1" dirty="0"/>
              <a:t> </a:t>
            </a:r>
            <a:r>
              <a:rPr lang="en-AU" b="1" dirty="0"/>
              <a:t>Phil 4:13.</a:t>
            </a:r>
            <a:r>
              <a:rPr lang="en-AU" dirty="0"/>
              <a:t> Every success should be attributed to God, not to our courage or self control.</a:t>
            </a:r>
          </a:p>
          <a:p>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HAVE YOU BEEN SAVED???</a:t>
            </a:r>
            <a:r>
              <a:rPr lang="en-AU" dirty="0" smtClean="0"/>
              <a:t> </a:t>
            </a:r>
            <a:br>
              <a:rPr lang="en-AU" dirty="0" smtClean="0"/>
            </a:b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The </a:t>
            </a:r>
            <a:r>
              <a:rPr lang="en-AU" dirty="0"/>
              <a:t>answer is yes, from original sin through Baptism; this is obtained by </a:t>
            </a:r>
            <a:r>
              <a:rPr lang="en-AU" dirty="0" smtClean="0"/>
              <a:t>faith in the </a:t>
            </a:r>
            <a:r>
              <a:rPr lang="en-AU" dirty="0"/>
              <a:t>Blood of Christ and the power of His atonement and </a:t>
            </a:r>
            <a:r>
              <a:rPr lang="en-AU" dirty="0" smtClean="0"/>
              <a:t>redemption.</a:t>
            </a:r>
          </a:p>
          <a:p>
            <a:r>
              <a:rPr lang="en-AU" dirty="0" smtClean="0"/>
              <a:t>We </a:t>
            </a:r>
            <a:r>
              <a:rPr lang="en-AU" dirty="0"/>
              <a:t>sin everyday and have to repent from our sins every day in order that we can trust that we are saved. St Paul the apostle says in </a:t>
            </a:r>
            <a:r>
              <a:rPr lang="en-AU" b="1" dirty="0"/>
              <a:t>2Tim2:11, 12</a:t>
            </a:r>
            <a:r>
              <a:rPr lang="en-AU" dirty="0"/>
              <a:t>, </a:t>
            </a:r>
            <a:r>
              <a:rPr lang="en-AU" b="1" dirty="0"/>
              <a:t>“if we be dead with Him… and if we suffer…”</a:t>
            </a:r>
            <a:r>
              <a:rPr lang="en-AU" dirty="0"/>
              <a:t>  This means salvation does not depend on God alone but on us as well</a:t>
            </a:r>
            <a:r>
              <a:rPr lang="en-AU" dirty="0" smtClean="0"/>
              <a:t>.</a:t>
            </a:r>
          </a:p>
          <a:p>
            <a:r>
              <a:rPr lang="en-AU" dirty="0" smtClean="0"/>
              <a:t>We have to do good works worthy of our faith (</a:t>
            </a:r>
            <a:r>
              <a:rPr lang="en-AU" b="1" dirty="0" smtClean="0"/>
              <a:t>Jam2:18-26; 4:17). </a:t>
            </a:r>
          </a:p>
          <a:p>
            <a:r>
              <a:rPr lang="en-AU" dirty="0" smtClean="0"/>
              <a:t> As to final salvation, we’ll receive it after putting off the flesh. The martyrs and saints are celebrated on their death date. </a:t>
            </a:r>
          </a:p>
          <a:p>
            <a:endParaRPr lang="en-AU" dirty="0"/>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778098"/>
          </a:xfrm>
        </p:spPr>
        <p:txBody>
          <a:bodyPr>
            <a:normAutofit fontScale="90000"/>
          </a:bodyPr>
          <a:lstStyle/>
          <a:p>
            <a:r>
              <a:rPr lang="en-AU" sz="3100" b="1" dirty="0" smtClean="0"/>
              <a:t/>
            </a:r>
            <a:br>
              <a:rPr lang="en-AU" sz="3100" b="1" dirty="0" smtClean="0"/>
            </a:br>
            <a:r>
              <a:rPr lang="en-AU" sz="3100" b="1" dirty="0" smtClean="0"/>
              <a:t>IS IT POSSIBLE THAT A BELIEVER PERISHES?</a:t>
            </a:r>
            <a:r>
              <a:rPr lang="en-AU" dirty="0" smtClean="0"/>
              <a:t/>
            </a:r>
            <a:br>
              <a:rPr lang="en-AU" dirty="0" smtClean="0"/>
            </a:br>
            <a:endParaRPr lang="en-AU" dirty="0"/>
          </a:p>
        </p:txBody>
      </p:sp>
      <p:sp>
        <p:nvSpPr>
          <p:cNvPr id="3" name="Content Placeholder 2"/>
          <p:cNvSpPr>
            <a:spLocks noGrp="1"/>
          </p:cNvSpPr>
          <p:nvPr>
            <p:ph idx="1"/>
          </p:nvPr>
        </p:nvSpPr>
        <p:spPr/>
        <p:txBody>
          <a:bodyPr>
            <a:normAutofit fontScale="40000" lnSpcReduction="20000"/>
          </a:bodyPr>
          <a:lstStyle/>
          <a:p>
            <a:r>
              <a:rPr lang="en-AU" sz="5100" dirty="0" smtClean="0"/>
              <a:t>It </a:t>
            </a:r>
            <a:r>
              <a:rPr lang="en-AU" sz="5100" dirty="0"/>
              <a:t>is possible. There is a difference between a ‘select’ and a ‘believer’. All selected are believers, but not all believers are selected. Some of them may fall and perish. There are many evidences of believers who perished. Jesus gave the example of </a:t>
            </a:r>
            <a:r>
              <a:rPr lang="en-AU" sz="5100" b="1" dirty="0"/>
              <a:t>the branch which is cut off</a:t>
            </a:r>
            <a:r>
              <a:rPr lang="en-AU" sz="5100" dirty="0"/>
              <a:t> (John15:2-6). It is imperative that we continue to abide in Christ. St Paul advises, </a:t>
            </a:r>
            <a:r>
              <a:rPr lang="en-AU" sz="5100" b="1" dirty="0"/>
              <a:t>“Therefore, let him that thinks he stands, take heed lest he fall,”</a:t>
            </a:r>
            <a:r>
              <a:rPr lang="en-AU" sz="5100" b="1" i="1" dirty="0"/>
              <a:t> </a:t>
            </a:r>
            <a:r>
              <a:rPr lang="en-AU" sz="5100" b="1" dirty="0"/>
              <a:t>1Cor10:11, 12</a:t>
            </a:r>
            <a:r>
              <a:rPr lang="en-AU" sz="5100" b="1" i="1" dirty="0" smtClean="0"/>
              <a:t>.</a:t>
            </a:r>
          </a:p>
          <a:p>
            <a:r>
              <a:rPr lang="en-AU" sz="5100" dirty="0" smtClean="0"/>
              <a:t> </a:t>
            </a:r>
            <a:r>
              <a:rPr lang="en-AU" sz="5100" b="1" dirty="0"/>
              <a:t>Lot’s wife</a:t>
            </a:r>
            <a:r>
              <a:rPr lang="en-AU" sz="5100" dirty="0"/>
              <a:t> left Sodom but then perished. If we sin wilfully after receiving the knowledge of the Truth, we will definitely perish (Heb10:26-31; 1Tim4:1-3).  </a:t>
            </a:r>
            <a:r>
              <a:rPr lang="en-AU" sz="5100" b="1" dirty="0"/>
              <a:t>Judas</a:t>
            </a:r>
            <a:r>
              <a:rPr lang="en-AU" sz="5100" dirty="0"/>
              <a:t> the apostle perished. In the parable of the Soils, </a:t>
            </a:r>
            <a:r>
              <a:rPr lang="en-AU" sz="5100" b="1" dirty="0"/>
              <a:t>those who fell on rocks</a:t>
            </a:r>
            <a:r>
              <a:rPr lang="en-AU" sz="5100" dirty="0"/>
              <a:t> perished (Luke8:13). We also learnt of the perdition or loss of </a:t>
            </a:r>
            <a:r>
              <a:rPr lang="en-AU" sz="5100" b="1" dirty="0"/>
              <a:t>Demas</a:t>
            </a:r>
            <a:r>
              <a:rPr lang="en-AU" sz="5100" dirty="0"/>
              <a:t>, St Paul’s assistant in 2Tim4:10.</a:t>
            </a:r>
          </a:p>
          <a:p>
            <a:r>
              <a:rPr lang="en-AU" sz="5100" dirty="0"/>
              <a:t>St Paul taught about </a:t>
            </a:r>
            <a:r>
              <a:rPr lang="en-AU" sz="5100" b="1" dirty="0"/>
              <a:t>the great apostasy</a:t>
            </a:r>
            <a:r>
              <a:rPr lang="en-AU" sz="5100" dirty="0"/>
              <a:t> and the coming of the </a:t>
            </a:r>
            <a:r>
              <a:rPr lang="en-AU" sz="5100" b="1" dirty="0"/>
              <a:t>‘son of perdition’</a:t>
            </a:r>
            <a:r>
              <a:rPr lang="en-AU" sz="5100" dirty="0"/>
              <a:t>, the antichrist, at the end of the age, (2Thess2:3; Heb6:2-4). These were enlightened and fell away also (2Pet 2:20). In Rev 13:7, St John told us about </a:t>
            </a:r>
            <a:r>
              <a:rPr lang="en-AU" sz="5100" b="1" dirty="0"/>
              <a:t>the beast</a:t>
            </a:r>
            <a:r>
              <a:rPr lang="en-AU" sz="5100" dirty="0"/>
              <a:t> who was to make war with the </a:t>
            </a:r>
            <a:r>
              <a:rPr lang="en-AU" sz="5100" b="1" dirty="0"/>
              <a:t>saints</a:t>
            </a:r>
            <a:r>
              <a:rPr lang="en-AU" sz="5100" dirty="0"/>
              <a:t> and overcome them; the ‘saints’ surely means the ‘believers’. </a:t>
            </a:r>
          </a:p>
          <a:p>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CONCLUSION</a:t>
            </a:r>
            <a:r>
              <a:rPr lang="en-AU" dirty="0" smtClean="0"/>
              <a:t/>
            </a:r>
            <a:br>
              <a:rPr lang="en-AU" dirty="0" smtClean="0"/>
            </a:b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Yea</a:t>
            </a:r>
            <a:r>
              <a:rPr lang="en-AU" dirty="0"/>
              <a:t>, we are sure of God’s promises of Salvation; we trust in them but we must not depend on ourselves. Therefore, we ought to strive and keep on striving till the end. </a:t>
            </a:r>
            <a:endParaRPr lang="en-AU" dirty="0" smtClean="0"/>
          </a:p>
          <a:p>
            <a:r>
              <a:rPr lang="en-AU" dirty="0" smtClean="0"/>
              <a:t>By </a:t>
            </a:r>
            <a:r>
              <a:rPr lang="en-AU" dirty="0"/>
              <a:t>His Grace, Jesus unites us with His righteousness and life. Jesus Christ alone lived in complete righteousness, and He alone was resurrected from the dead. </a:t>
            </a:r>
            <a:endParaRPr lang="en-AU" dirty="0" smtClean="0"/>
          </a:p>
          <a:p>
            <a:r>
              <a:rPr lang="en-AU" dirty="0" smtClean="0"/>
              <a:t>Therefore</a:t>
            </a:r>
            <a:r>
              <a:rPr lang="en-AU" dirty="0"/>
              <a:t>, He alone is the fullness of the glory of God, and we receive that glory in Him (</a:t>
            </a:r>
            <a:r>
              <a:rPr lang="en-AU" b="1" dirty="0"/>
              <a:t>John14:6</a:t>
            </a:r>
            <a:r>
              <a:rPr lang="en-AU" dirty="0"/>
              <a:t>).The glory of God is both eternal righteousness and eternal life.</a:t>
            </a:r>
          </a:p>
          <a:p>
            <a:pPr>
              <a:buNone/>
            </a:pPr>
            <a:r>
              <a:rPr lang="en-AU" dirty="0"/>
              <a:t> </a:t>
            </a:r>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SALVATION IS THE REMEDY OF OUR PROBLEMS</a:t>
            </a:r>
            <a:r>
              <a:rPr lang="en-AU" dirty="0"/>
              <a:t/>
            </a:r>
            <a:br>
              <a:rPr lang="en-AU" dirty="0"/>
            </a:br>
            <a:endParaRPr lang="en-AU" dirty="0"/>
          </a:p>
        </p:txBody>
      </p:sp>
      <p:sp>
        <p:nvSpPr>
          <p:cNvPr id="3" name="Content Placeholder 2"/>
          <p:cNvSpPr>
            <a:spLocks noGrp="1"/>
          </p:cNvSpPr>
          <p:nvPr>
            <p:ph idx="1"/>
          </p:nvPr>
        </p:nvSpPr>
        <p:spPr/>
        <p:txBody>
          <a:bodyPr/>
          <a:lstStyle/>
          <a:p>
            <a:r>
              <a:rPr lang="en-AU" b="1" dirty="0"/>
              <a:t>Sin:     </a:t>
            </a:r>
            <a:r>
              <a:rPr lang="en-AU" dirty="0"/>
              <a:t>Rom3:23, “For all have sinned and come short of the glory of God”.           </a:t>
            </a:r>
          </a:p>
          <a:p>
            <a:r>
              <a:rPr lang="en-AU" b="1" dirty="0"/>
              <a:t>Remedy:</a:t>
            </a:r>
            <a:r>
              <a:rPr lang="en-AU" dirty="0"/>
              <a:t> 1John1:9, “if we confess our sins, He is faithful and just </a:t>
            </a:r>
            <a:r>
              <a:rPr lang="en-AU" dirty="0" smtClean="0"/>
              <a:t>to </a:t>
            </a:r>
            <a:r>
              <a:rPr lang="en-AU" dirty="0"/>
              <a:t>forgive us our sins and to cleanse us from all unrighteousness”.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AU" b="1" dirty="0"/>
              <a:t>Sorrow:</a:t>
            </a:r>
            <a:r>
              <a:rPr lang="en-AU" dirty="0"/>
              <a:t>  Job5:7, “For man is born unto trouble, as the sparks fly upward”.</a:t>
            </a:r>
          </a:p>
          <a:p>
            <a:r>
              <a:rPr lang="en-AU" b="1" dirty="0"/>
              <a:t>Remedy:</a:t>
            </a:r>
            <a:r>
              <a:rPr lang="en-AU" dirty="0"/>
              <a:t> 1Pet5:7, “Casting all your care upon Him for He cares for you”.</a:t>
            </a:r>
          </a:p>
          <a:p>
            <a:pPr>
              <a:buNone/>
            </a:pPr>
            <a:r>
              <a:rPr lang="en-AU" b="1" dirty="0"/>
              <a:t>         </a:t>
            </a:r>
            <a:r>
              <a:rPr lang="en-AU" dirty="0"/>
              <a:t>  </a:t>
            </a:r>
          </a:p>
          <a:p>
            <a:r>
              <a:rPr lang="en-AU" b="1" dirty="0"/>
              <a:t>Death:</a:t>
            </a:r>
            <a:r>
              <a:rPr lang="en-AU" dirty="0"/>
              <a:t>    Heb9:27, “it is appointed unto men once to die”.</a:t>
            </a:r>
          </a:p>
          <a:p>
            <a:r>
              <a:rPr lang="en-AU" b="1" dirty="0"/>
              <a:t>Remedy:</a:t>
            </a:r>
            <a:r>
              <a:rPr lang="en-AU" dirty="0"/>
              <a:t> John3:16, “God so loved the world that He gave His only Son, </a:t>
            </a:r>
            <a:r>
              <a:rPr lang="en-AU" dirty="0" smtClean="0"/>
              <a:t>that </a:t>
            </a:r>
            <a:r>
              <a:rPr lang="en-AU" dirty="0"/>
              <a:t>whoever believes in Him should not perish but have eternal life”.</a:t>
            </a:r>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dirty="0"/>
              <a:t>St Paul in </a:t>
            </a:r>
            <a:r>
              <a:rPr lang="en-AU" b="1" dirty="0"/>
              <a:t>Heb 11:1</a:t>
            </a:r>
            <a:r>
              <a:rPr lang="en-AU" dirty="0"/>
              <a:t> says, </a:t>
            </a:r>
            <a:r>
              <a:rPr lang="en-AU" b="1" dirty="0"/>
              <a:t>“To have faith is to be sure of the things we hope for, to be certain of the things we cannot see”.</a:t>
            </a:r>
            <a:r>
              <a:rPr lang="en-AU" dirty="0"/>
              <a:t> </a:t>
            </a:r>
            <a:endParaRPr lang="en-AU" dirty="0" smtClean="0"/>
          </a:p>
          <a:p>
            <a:r>
              <a:rPr lang="en-AU" dirty="0" smtClean="0"/>
              <a:t>In </a:t>
            </a:r>
            <a:r>
              <a:rPr lang="en-AU" b="1" dirty="0"/>
              <a:t>John3:18</a:t>
            </a:r>
            <a:r>
              <a:rPr lang="en-AU" dirty="0"/>
              <a:t> we are told, “</a:t>
            </a:r>
            <a:r>
              <a:rPr lang="en-AU" b="1" dirty="0"/>
              <a:t>He who believes in the Son is not condemned”.</a:t>
            </a:r>
            <a:r>
              <a:rPr lang="en-AU" dirty="0"/>
              <a:t> </a:t>
            </a:r>
            <a:endParaRPr lang="en-AU" dirty="0" smtClean="0"/>
          </a:p>
          <a:p>
            <a:r>
              <a:rPr lang="en-AU" dirty="0" smtClean="0"/>
              <a:t>Also </a:t>
            </a:r>
            <a:r>
              <a:rPr lang="en-AU" dirty="0"/>
              <a:t>St Paul writes to the Romans, </a:t>
            </a:r>
            <a:r>
              <a:rPr lang="en-AU" b="1" dirty="0"/>
              <a:t>“Therefore, since we are justified by faith we have peace with God through the Lord,” Rom5:1</a:t>
            </a:r>
            <a:r>
              <a:rPr lang="en-AU" b="1" i="1" dirty="0"/>
              <a:t>.</a:t>
            </a:r>
            <a:r>
              <a:rPr lang="en-AU" dirty="0"/>
              <a:t> </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Faith in Jesus Christ</a:t>
            </a:r>
            <a:endParaRPr lang="en-AU" dirty="0"/>
          </a:p>
        </p:txBody>
      </p:sp>
      <p:sp>
        <p:nvSpPr>
          <p:cNvPr id="3" name="Content Placeholder 2"/>
          <p:cNvSpPr>
            <a:spLocks noGrp="1"/>
          </p:cNvSpPr>
          <p:nvPr>
            <p:ph idx="1"/>
          </p:nvPr>
        </p:nvSpPr>
        <p:spPr/>
        <p:txBody>
          <a:bodyPr>
            <a:normAutofit fontScale="92500" lnSpcReduction="20000"/>
          </a:bodyPr>
          <a:lstStyle/>
          <a:p>
            <a:r>
              <a:rPr lang="en-AU" dirty="0"/>
              <a:t>Therefore, we can conclude that by faith in Jesus Christ, we:</a:t>
            </a:r>
          </a:p>
          <a:p>
            <a:pPr lvl="2"/>
            <a:r>
              <a:rPr lang="en-AU" sz="3000" dirty="0"/>
              <a:t>have forgiveness of our sins (no sin);</a:t>
            </a:r>
          </a:p>
          <a:p>
            <a:pPr lvl="2"/>
            <a:r>
              <a:rPr lang="en-AU" sz="3000" dirty="0"/>
              <a:t>have peace (no sorrow);  and</a:t>
            </a:r>
          </a:p>
          <a:p>
            <a:pPr lvl="2"/>
            <a:r>
              <a:rPr lang="en-AU" sz="3000" dirty="0"/>
              <a:t>have eternal life and do not perish (no death</a:t>
            </a:r>
            <a:r>
              <a:rPr lang="en-AU" sz="3000" dirty="0" smtClean="0"/>
              <a:t>).</a:t>
            </a:r>
          </a:p>
          <a:p>
            <a:pPr lvl="2"/>
            <a:endParaRPr lang="en-AU" dirty="0"/>
          </a:p>
          <a:p>
            <a:r>
              <a:rPr lang="en-AU" dirty="0"/>
              <a:t>We can also state that: </a:t>
            </a:r>
          </a:p>
          <a:p>
            <a:pPr>
              <a:buNone/>
            </a:pPr>
            <a:r>
              <a:rPr lang="en-AU" dirty="0"/>
              <a:t> </a:t>
            </a:r>
          </a:p>
          <a:p>
            <a:r>
              <a:rPr lang="en-AU" sz="3000" b="1" dirty="0"/>
              <a:t>FORGIVENESS + PEACE + ETERNAL LIFE = SALVATION</a:t>
            </a:r>
            <a:endParaRPr lang="en-AU" sz="3000" dirty="0"/>
          </a:p>
          <a:p>
            <a:pPr>
              <a:buNone/>
            </a:pPr>
            <a:r>
              <a:rPr lang="en-AU" b="1" dirty="0"/>
              <a:t> </a:t>
            </a:r>
            <a:endParaRPr lang="en-AU" dirty="0"/>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No Salvation, Except Through The Blood Of Christ: Why?</a:t>
            </a:r>
            <a:r>
              <a:rPr lang="en-AU" dirty="0"/>
              <a:t/>
            </a:r>
            <a:br>
              <a:rPr lang="en-AU" dirty="0"/>
            </a:br>
            <a:endParaRPr lang="en-AU" dirty="0"/>
          </a:p>
        </p:txBody>
      </p:sp>
      <p:sp>
        <p:nvSpPr>
          <p:cNvPr id="3" name="Content Placeholder 2"/>
          <p:cNvSpPr>
            <a:spLocks noGrp="1"/>
          </p:cNvSpPr>
          <p:nvPr>
            <p:ph idx="1"/>
          </p:nvPr>
        </p:nvSpPr>
        <p:spPr/>
        <p:txBody>
          <a:bodyPr/>
          <a:lstStyle/>
          <a:p>
            <a:r>
              <a:rPr lang="en-AU" dirty="0"/>
              <a:t>Sin is disobedience to God, transgression of His rights and lack of love for Him. </a:t>
            </a:r>
            <a:endParaRPr lang="en-AU" dirty="0" smtClean="0"/>
          </a:p>
          <a:p>
            <a:r>
              <a:rPr lang="en-AU" dirty="0" smtClean="0"/>
              <a:t>Since </a:t>
            </a:r>
            <a:r>
              <a:rPr lang="en-AU" dirty="0"/>
              <a:t>God is Unlimited, sin is unlimited too because it is committed against God, the Unlimited. </a:t>
            </a:r>
            <a:endParaRPr lang="en-AU" dirty="0" smtClean="0"/>
          </a:p>
          <a:p>
            <a:r>
              <a:rPr lang="en-AU" dirty="0" smtClean="0"/>
              <a:t>Therefore</a:t>
            </a:r>
            <a:r>
              <a:rPr lang="en-AU" dirty="0"/>
              <a:t>, sin cannot be forgiven except by an unlimited propitiation. </a:t>
            </a:r>
          </a:p>
          <a:p>
            <a:pPr>
              <a:buNone/>
            </a:pPr>
            <a:r>
              <a:rPr lang="en-AU" dirty="0"/>
              <a:t> </a:t>
            </a:r>
          </a:p>
          <a:p>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“The wages of sin is</a:t>
            </a:r>
            <a:r>
              <a:rPr lang="en-AU" dirty="0"/>
              <a:t> </a:t>
            </a:r>
            <a:r>
              <a:rPr lang="en-AU" b="1" dirty="0"/>
              <a:t>death,”</a:t>
            </a:r>
            <a:r>
              <a:rPr lang="en-AU" b="1" i="1" dirty="0"/>
              <a:t> </a:t>
            </a:r>
            <a:r>
              <a:rPr lang="en-AU" b="1" dirty="0"/>
              <a:t>Rom6:23.</a:t>
            </a:r>
            <a:endParaRPr lang="en-AU" dirty="0"/>
          </a:p>
        </p:txBody>
      </p:sp>
      <p:sp>
        <p:nvSpPr>
          <p:cNvPr id="3" name="Content Placeholder 2"/>
          <p:cNvSpPr>
            <a:spLocks noGrp="1"/>
          </p:cNvSpPr>
          <p:nvPr>
            <p:ph idx="1"/>
          </p:nvPr>
        </p:nvSpPr>
        <p:spPr/>
        <p:txBody>
          <a:bodyPr>
            <a:normAutofit lnSpcReduction="10000"/>
          </a:bodyPr>
          <a:lstStyle/>
          <a:p>
            <a:r>
              <a:rPr lang="en-AU" b="1" dirty="0"/>
              <a:t>“There is none who does good, no, not one; for all have sinned and fall short of the glory of God,</a:t>
            </a:r>
            <a:r>
              <a:rPr lang="en-AU" dirty="0"/>
              <a:t>” </a:t>
            </a:r>
            <a:r>
              <a:rPr lang="en-AU" b="1" dirty="0"/>
              <a:t>Rom3:12, 23.</a:t>
            </a:r>
            <a:r>
              <a:rPr lang="en-AU" dirty="0"/>
              <a:t> </a:t>
            </a:r>
            <a:endParaRPr lang="en-AU" dirty="0" smtClean="0"/>
          </a:p>
          <a:p>
            <a:r>
              <a:rPr lang="en-AU" dirty="0" smtClean="0"/>
              <a:t>So</a:t>
            </a:r>
            <a:r>
              <a:rPr lang="en-AU" dirty="0"/>
              <a:t>, everyone came under the sentence of death, </a:t>
            </a:r>
            <a:r>
              <a:rPr lang="en-AU" b="1" dirty="0"/>
              <a:t>“that every mouth may be stopped, and all the world may become guilty before God,” Rom3:19</a:t>
            </a:r>
            <a:r>
              <a:rPr lang="en-AU" b="1" dirty="0" smtClean="0"/>
              <a:t>.</a:t>
            </a:r>
          </a:p>
          <a:p>
            <a:r>
              <a:rPr lang="en-AU" b="1" dirty="0"/>
              <a:t>“Without shedding of blood there is no remission,” Heb 9:22</a:t>
            </a:r>
            <a:r>
              <a:rPr lang="en-AU"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“Without shedding of blood there is no remission,” Heb 9:22</a:t>
            </a:r>
            <a:r>
              <a:rPr lang="en-AU" dirty="0" smtClean="0"/>
              <a:t>.</a:t>
            </a:r>
            <a:br>
              <a:rPr lang="en-AU" dirty="0" smtClean="0"/>
            </a:br>
            <a:endParaRPr lang="en-AU" dirty="0"/>
          </a:p>
        </p:txBody>
      </p:sp>
      <p:sp>
        <p:nvSpPr>
          <p:cNvPr id="3" name="Content Placeholder 2"/>
          <p:cNvSpPr>
            <a:spLocks noGrp="1"/>
          </p:cNvSpPr>
          <p:nvPr>
            <p:ph idx="1"/>
          </p:nvPr>
        </p:nvSpPr>
        <p:spPr/>
        <p:txBody>
          <a:bodyPr>
            <a:normAutofit fontScale="85000" lnSpcReduction="20000"/>
          </a:bodyPr>
          <a:lstStyle/>
          <a:p>
            <a:r>
              <a:rPr lang="en-AU" dirty="0"/>
              <a:t>All works done by the limited man are limited. God alone is Unlimited. </a:t>
            </a:r>
            <a:endParaRPr lang="en-AU" dirty="0" smtClean="0"/>
          </a:p>
          <a:p>
            <a:r>
              <a:rPr lang="en-AU" dirty="0" smtClean="0"/>
              <a:t>The </a:t>
            </a:r>
            <a:r>
              <a:rPr lang="en-AU" dirty="0"/>
              <a:t>only solution then for the remission of sin is that God Himself becomes incarnate and dies. In this way, His death can be an unlimited propitiation (atonement) that satisfies God’s unlimited justice which required punishing the unlimited sin committed against God the </a:t>
            </a:r>
            <a:r>
              <a:rPr lang="en-AU" dirty="0" smtClean="0"/>
              <a:t>Unlimited. </a:t>
            </a:r>
          </a:p>
          <a:p>
            <a:r>
              <a:rPr lang="en-AU" b="1" dirty="0" smtClean="0"/>
              <a:t>Acts4:12</a:t>
            </a:r>
            <a:r>
              <a:rPr lang="en-AU" b="1" dirty="0"/>
              <a:t>,</a:t>
            </a:r>
            <a:r>
              <a:rPr lang="en-AU" b="1" i="1" dirty="0"/>
              <a:t> </a:t>
            </a:r>
            <a:r>
              <a:rPr lang="en-AU" b="1" dirty="0"/>
              <a:t>“Nor is there salvation in any other, for there is no other name under heaven given among men by which we must be saved”.</a:t>
            </a:r>
            <a:r>
              <a:rPr lang="en-AU" dirty="0"/>
              <a:t> </a:t>
            </a:r>
          </a:p>
          <a:p>
            <a:pPr>
              <a:buNone/>
            </a:pPr>
            <a:r>
              <a:rPr lang="en-AU" b="1" dirty="0"/>
              <a:t> </a:t>
            </a:r>
            <a:endParaRPr lang="en-AU" dirty="0"/>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BLOOD ATONEMENT</a:t>
            </a:r>
            <a:r>
              <a:rPr lang="en-AU" dirty="0"/>
              <a:t/>
            </a:r>
            <a:br>
              <a:rPr lang="en-AU" dirty="0"/>
            </a:br>
            <a:endParaRPr lang="en-AU" dirty="0"/>
          </a:p>
        </p:txBody>
      </p:sp>
      <p:sp>
        <p:nvSpPr>
          <p:cNvPr id="3" name="Content Placeholder 2"/>
          <p:cNvSpPr>
            <a:spLocks noGrp="1"/>
          </p:cNvSpPr>
          <p:nvPr>
            <p:ph idx="1"/>
          </p:nvPr>
        </p:nvSpPr>
        <p:spPr/>
        <p:txBody>
          <a:bodyPr>
            <a:normAutofit fontScale="25000" lnSpcReduction="20000"/>
          </a:bodyPr>
          <a:lstStyle/>
          <a:p>
            <a:r>
              <a:rPr lang="en-AU" sz="8000" dirty="0"/>
              <a:t>The Bible treats blood as a sacred fluid, symbolic of life, which is itself a gift from God. </a:t>
            </a:r>
            <a:endParaRPr lang="en-AU" sz="8000" dirty="0" smtClean="0"/>
          </a:p>
          <a:p>
            <a:endParaRPr lang="en-AU" sz="8000" dirty="0" smtClean="0"/>
          </a:p>
          <a:p>
            <a:r>
              <a:rPr lang="en-AU" sz="8000" dirty="0" smtClean="0"/>
              <a:t>Blood </a:t>
            </a:r>
            <a:r>
              <a:rPr lang="en-AU" sz="8000" dirty="0"/>
              <a:t>expresses the essence of the Old Testament sacrifice, in which an animal substitute was killed to make atonement for human sins, i.e. put man “at one” with God (Lev4). </a:t>
            </a:r>
            <a:endParaRPr lang="en-AU" sz="8000" dirty="0" smtClean="0"/>
          </a:p>
          <a:p>
            <a:endParaRPr lang="en-AU" sz="9600" dirty="0" smtClean="0"/>
          </a:p>
          <a:p>
            <a:r>
              <a:rPr lang="en-AU" sz="9600" b="1" dirty="0"/>
              <a:t>Lev17:11, “The life of a creature is in the blood, and I have given it to you to make atonement for yourself on the altar</a:t>
            </a:r>
            <a:r>
              <a:rPr lang="en-AU" sz="9600" b="1" dirty="0" smtClean="0"/>
              <a:t>”.</a:t>
            </a:r>
          </a:p>
          <a:p>
            <a:endParaRPr lang="en-AU" sz="6000" b="1" dirty="0" smtClean="0"/>
          </a:p>
          <a:p>
            <a:r>
              <a:rPr lang="en-AU" sz="11200" dirty="0"/>
              <a:t>St Paul explains the death of Christ in terms of atonement, </a:t>
            </a:r>
            <a:r>
              <a:rPr lang="en-AU" sz="11200" b="1" dirty="0"/>
              <a:t>“God presented Him </a:t>
            </a:r>
            <a:r>
              <a:rPr lang="en-AU" sz="11200" dirty="0"/>
              <a:t>(Jesus)</a:t>
            </a:r>
            <a:r>
              <a:rPr lang="en-AU" sz="11200" b="1" dirty="0"/>
              <a:t> as a sacrifice of atonement, through faith in His Blood. He did this to demonstrate His justice, because in His forbearance He had left the sins committed beforehand unpunished,” Rom3:25.</a:t>
            </a:r>
            <a:endParaRPr lang="en-AU" sz="11200" dirty="0"/>
          </a:p>
          <a:p>
            <a:pPr>
              <a:buNone/>
            </a:pPr>
            <a:endParaRPr lang="en-AU" dirty="0"/>
          </a:p>
          <a:p>
            <a:pPr>
              <a:buNone/>
            </a:pPr>
            <a:r>
              <a:rPr lang="en-AU" dirty="0"/>
              <a:t> </a:t>
            </a:r>
          </a:p>
          <a:p>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1719</Words>
  <Application>Microsoft Office PowerPoint</Application>
  <PresentationFormat>On-screen Show (4:3)</PresentationFormat>
  <Paragraphs>103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The Concept of Salvation in the Orthodox Church. </vt:lpstr>
      <vt:lpstr>SALVATION IS THE REMEDY OF OUR PROBLEMS </vt:lpstr>
      <vt:lpstr>PowerPoint Presentation</vt:lpstr>
      <vt:lpstr>PowerPoint Presentation</vt:lpstr>
      <vt:lpstr>Faith in Jesus Christ</vt:lpstr>
      <vt:lpstr>No Salvation, Except Through The Blood Of Christ: Why? </vt:lpstr>
      <vt:lpstr>“The wages of sin is death,” Rom6:23.</vt:lpstr>
      <vt:lpstr>“Without shedding of blood there is no remission,” Heb 9:22. </vt:lpstr>
      <vt:lpstr>BLOOD ATONEMENT </vt:lpstr>
      <vt:lpstr>Christ’s death and resurrection have put us “at one” with God:</vt:lpstr>
      <vt:lpstr>FIVE THINGS THE BLOOD OF CHRIST BRINGS </vt:lpstr>
      <vt:lpstr>The propitiation of Christ, then, is unlimited </vt:lpstr>
      <vt:lpstr>CONDITIONS OF SALVATION THROUGH THE BLOOD OF CHRIST </vt:lpstr>
      <vt:lpstr>The Great Commission</vt:lpstr>
      <vt:lpstr>SPIRITUAL STRIVING </vt:lpstr>
      <vt:lpstr>HAVE YOU BEEN SAVED???  </vt:lpstr>
      <vt:lpstr> IS IT POSSIBLE THAT A BELIEVER PERISHES? </vt:lpstr>
      <vt:lpstr>CONCLUSION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 Salvation in the Orthodox Church. </dc:title>
  <dc:creator>lola</dc:creator>
  <cp:lastModifiedBy>Angelos</cp:lastModifiedBy>
  <cp:revision>39</cp:revision>
  <dcterms:created xsi:type="dcterms:W3CDTF">2013-02-21T22:35:52Z</dcterms:created>
  <dcterms:modified xsi:type="dcterms:W3CDTF">2017-05-02T22:14:08Z</dcterms:modified>
</cp:coreProperties>
</file>