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6A2CB-8DD8-41BA-84E5-CD25B059B3EA}" type="datetimeFigureOut">
              <a:rPr lang="en-AU" smtClean="0"/>
              <a:t>2/05/2017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3699B-EA8E-4BF2-A532-ED625A01BD91}" type="slidenum">
              <a:rPr lang="en-AU" smtClean="0"/>
              <a:t>‹#›</a:t>
            </a:fld>
            <a:endParaRPr lang="en-AU"/>
          </a:p>
        </p:txBody>
      </p:sp>
    </p:spTree>
    <p:extLst>
      <p:ext uri="{BB962C8B-B14F-4D97-AF65-F5344CB8AC3E}">
        <p14:creationId xmlns:p14="http://schemas.microsoft.com/office/powerpoint/2010/main" val="1203692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0B3699B-EA8E-4BF2-A532-ED625A01BD91}" type="slidenum">
              <a:rPr lang="en-AU" smtClean="0"/>
              <a:t>3</a:t>
            </a:fld>
            <a:endParaRPr lang="en-AU"/>
          </a:p>
        </p:txBody>
      </p:sp>
    </p:spTree>
    <p:extLst>
      <p:ext uri="{BB962C8B-B14F-4D97-AF65-F5344CB8AC3E}">
        <p14:creationId xmlns:p14="http://schemas.microsoft.com/office/powerpoint/2010/main" val="934459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3200" b="0" i="0" u="none" strike="noStrike" kern="1200" cap="none" spc="0" normalizeH="0" baseline="0" noProof="0" dirty="0" smtClean="0">
                <a:ln>
                  <a:noFill/>
                </a:ln>
                <a:solidFill>
                  <a:srgbClr val="000000"/>
                </a:solidFill>
                <a:effectLst/>
                <a:uLnTx/>
                <a:uFillTx/>
                <a:latin typeface="Wingdings"/>
                <a:ea typeface="+mn-ea"/>
                <a:cs typeface="+mn-cs"/>
              </a:rPr>
              <a:t> </a:t>
            </a:r>
            <a:r>
              <a:rPr kumimoji="0" lang="en-AU" sz="3200" b="0" i="0" u="none" strike="noStrike" kern="1200" cap="none" spc="0" normalizeH="0" baseline="0" noProof="0" dirty="0" smtClean="0">
                <a:ln>
                  <a:noFill/>
                </a:ln>
                <a:solidFill>
                  <a:srgbClr val="000000"/>
                </a:solidFill>
                <a:effectLst/>
                <a:uLnTx/>
                <a:uFillTx/>
                <a:latin typeface="Times New Roman"/>
                <a:ea typeface="+mn-ea"/>
                <a:cs typeface="+mn-cs"/>
              </a:rPr>
              <a:t>The people laughed at the disciples and said: “they are completely drunk.” Hearing that, St. Peter stood up with the other disciples, and raised his voice and said to them, “These are not drunk, as you suppose, since it is only three o’clock in the afternoon”. St. Peter then started talking to the people about Jesus Christ and how He came to save them and that He rose from the dead. </a:t>
            </a:r>
          </a:p>
          <a:p>
            <a:pPr algn="l"/>
            <a:endParaRPr lang="en-AU" sz="1400" b="0" i="0" u="none" strike="noStrike" baseline="0" dirty="0" smtClean="0">
              <a:solidFill>
                <a:srgbClr val="000000"/>
              </a:solidFill>
              <a:latin typeface="Wingdings"/>
            </a:endParaRPr>
          </a:p>
        </p:txBody>
      </p:sp>
      <p:sp>
        <p:nvSpPr>
          <p:cNvPr id="4" name="Slide Number Placeholder 3"/>
          <p:cNvSpPr>
            <a:spLocks noGrp="1"/>
          </p:cNvSpPr>
          <p:nvPr>
            <p:ph type="sldNum" sz="quarter" idx="10"/>
          </p:nvPr>
        </p:nvSpPr>
        <p:spPr/>
        <p:txBody>
          <a:bodyPr/>
          <a:lstStyle/>
          <a:p>
            <a:fld id="{90B3699B-EA8E-4BF2-A532-ED625A01BD91}" type="slidenum">
              <a:rPr lang="en-AU" smtClean="0"/>
              <a:t>4</a:t>
            </a:fld>
            <a:endParaRPr lang="en-AU"/>
          </a:p>
        </p:txBody>
      </p:sp>
    </p:spTree>
    <p:extLst>
      <p:ext uri="{BB962C8B-B14F-4D97-AF65-F5344CB8AC3E}">
        <p14:creationId xmlns:p14="http://schemas.microsoft.com/office/powerpoint/2010/main" val="3493330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rgbClr val="000000"/>
                </a:solidFill>
                <a:effectLst/>
                <a:uLnTx/>
                <a:uFillTx/>
                <a:latin typeface="Wingdings"/>
                <a:ea typeface="+mn-ea"/>
                <a:cs typeface="+mn-cs"/>
              </a:rPr>
              <a:t> </a:t>
            </a:r>
            <a:r>
              <a:rPr kumimoji="0" lang="en-AU" sz="2000" b="0" i="0" u="none" strike="noStrike" kern="1200" cap="none" spc="0" normalizeH="0" baseline="0" noProof="0" dirty="0" smtClean="0">
                <a:ln>
                  <a:noFill/>
                </a:ln>
                <a:solidFill>
                  <a:srgbClr val="000000"/>
                </a:solidFill>
                <a:effectLst/>
                <a:uLnTx/>
                <a:uFillTx/>
                <a:latin typeface="Times New Roman"/>
                <a:ea typeface="+mn-ea"/>
                <a:cs typeface="+mn-cs"/>
              </a:rPr>
              <a:t>Now when they heard this, 3000 people believed and they asked the apostles “What shall we do?” The apostles answered “Repent, and let every one of you be baptized in the name of Jesus Christ and you shall get the gift of the Holy Spirit and all your sins will be cleaned. Then those who gladly listened to these words were baptized; and that day about three thousand souls were added to them.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rgbClr val="000000"/>
                </a:solidFill>
                <a:effectLst/>
                <a:uLnTx/>
                <a:uFillTx/>
                <a:latin typeface="Wingdings"/>
                <a:ea typeface="+mn-ea"/>
                <a:cs typeface="+mn-cs"/>
              </a:rPr>
              <a:t> </a:t>
            </a:r>
            <a:r>
              <a:rPr kumimoji="0" lang="en-AU" sz="2000" b="0" i="0" u="none" strike="noStrike" kern="1200" cap="none" spc="0" normalizeH="0" baseline="0" noProof="0" dirty="0" smtClean="0">
                <a:ln>
                  <a:noFill/>
                </a:ln>
                <a:solidFill>
                  <a:srgbClr val="000000"/>
                </a:solidFill>
                <a:effectLst/>
                <a:uLnTx/>
                <a:uFillTx/>
                <a:latin typeface="Times New Roman"/>
                <a:ea typeface="+mn-ea"/>
                <a:cs typeface="+mn-cs"/>
              </a:rPr>
              <a:t>The new believers continued to gather with the rest of the Christians and shared with them the communion and the prayers. Then many wonders and miracles were done through the apostles.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0" i="0" u="none" strike="noStrike" kern="1200" cap="none" spc="0" normalizeH="0" baseline="0" noProof="0" dirty="0" smtClean="0">
                <a:ln>
                  <a:noFill/>
                </a:ln>
                <a:solidFill>
                  <a:srgbClr val="000000"/>
                </a:solidFill>
                <a:effectLst/>
                <a:uLnTx/>
                <a:uFillTx/>
                <a:latin typeface="Wingdings"/>
                <a:ea typeface="+mn-ea"/>
                <a:cs typeface="+mn-cs"/>
              </a:rPr>
              <a:t> </a:t>
            </a:r>
            <a:r>
              <a:rPr kumimoji="0" lang="en-AU" sz="2000" b="0" i="0" u="none" strike="noStrike" kern="1200" cap="none" spc="0" normalizeH="0" baseline="0" noProof="0" dirty="0" smtClean="0">
                <a:ln>
                  <a:noFill/>
                </a:ln>
                <a:solidFill>
                  <a:srgbClr val="000000"/>
                </a:solidFill>
                <a:effectLst/>
                <a:uLnTx/>
                <a:uFillTx/>
                <a:latin typeface="Times New Roman"/>
                <a:ea typeface="+mn-ea"/>
                <a:cs typeface="+mn-cs"/>
              </a:rPr>
              <a:t>All who believed were together, and had all things in common, and sold all what they have and divided them among all, so every one would take what he needs only. They were glad when they shared food together and they were all simple in heart, praising God. And the Lord added many more people to the church daily and their number increased quickly. </a:t>
            </a:r>
          </a:p>
          <a:p>
            <a:pPr algn="l"/>
            <a:endParaRPr lang="en-AU" sz="1400" b="0" i="0" u="none" strike="noStrike" baseline="0" dirty="0" smtClean="0">
              <a:solidFill>
                <a:srgbClr val="000000"/>
              </a:solidFill>
              <a:latin typeface="Wingdings"/>
            </a:endParaRPr>
          </a:p>
          <a:p>
            <a:endParaRPr lang="en-AU" dirty="0"/>
          </a:p>
        </p:txBody>
      </p:sp>
      <p:sp>
        <p:nvSpPr>
          <p:cNvPr id="4" name="Slide Number Placeholder 3"/>
          <p:cNvSpPr>
            <a:spLocks noGrp="1"/>
          </p:cNvSpPr>
          <p:nvPr>
            <p:ph type="sldNum" sz="quarter" idx="10"/>
          </p:nvPr>
        </p:nvSpPr>
        <p:spPr/>
        <p:txBody>
          <a:bodyPr/>
          <a:lstStyle/>
          <a:p>
            <a:fld id="{90B3699B-EA8E-4BF2-A532-ED625A01BD91}" type="slidenum">
              <a:rPr lang="en-AU" smtClean="0"/>
              <a:t>5</a:t>
            </a:fld>
            <a:endParaRPr lang="en-AU"/>
          </a:p>
        </p:txBody>
      </p:sp>
    </p:spTree>
    <p:extLst>
      <p:ext uri="{BB962C8B-B14F-4D97-AF65-F5344CB8AC3E}">
        <p14:creationId xmlns:p14="http://schemas.microsoft.com/office/powerpoint/2010/main" val="3947705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7F810E5-0ECE-4D1C-86C6-9393186B7FE4}"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228849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7F810E5-0ECE-4D1C-86C6-9393186B7FE4}"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726835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7F810E5-0ECE-4D1C-86C6-9393186B7FE4}"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301563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7F810E5-0ECE-4D1C-86C6-9393186B7FE4}"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367126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F810E5-0ECE-4D1C-86C6-9393186B7FE4}"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405440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7F810E5-0ECE-4D1C-86C6-9393186B7FE4}" type="datetimeFigureOut">
              <a:rPr lang="en-AU" smtClean="0"/>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73786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7F810E5-0ECE-4D1C-86C6-9393186B7FE4}" type="datetimeFigureOut">
              <a:rPr lang="en-AU" smtClean="0"/>
              <a:t>2/05/2017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272560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7F810E5-0ECE-4D1C-86C6-9393186B7FE4}" type="datetimeFigureOut">
              <a:rPr lang="en-AU" smtClean="0"/>
              <a:t>2/05/2017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369530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810E5-0ECE-4D1C-86C6-9393186B7FE4}" type="datetimeFigureOut">
              <a:rPr lang="en-AU" smtClean="0"/>
              <a:t>2/05/2017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332063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810E5-0ECE-4D1C-86C6-9393186B7FE4}" type="datetimeFigureOut">
              <a:rPr lang="en-AU" smtClean="0"/>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12948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810E5-0ECE-4D1C-86C6-9393186B7FE4}" type="datetimeFigureOut">
              <a:rPr lang="en-AU" smtClean="0"/>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DBD7B4-EDAA-49B3-B71E-D20535B627BC}" type="slidenum">
              <a:rPr lang="en-AU" smtClean="0"/>
              <a:t>‹#›</a:t>
            </a:fld>
            <a:endParaRPr lang="en-AU"/>
          </a:p>
        </p:txBody>
      </p:sp>
    </p:spTree>
    <p:extLst>
      <p:ext uri="{BB962C8B-B14F-4D97-AF65-F5344CB8AC3E}">
        <p14:creationId xmlns:p14="http://schemas.microsoft.com/office/powerpoint/2010/main" val="235473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810E5-0ECE-4D1C-86C6-9393186B7FE4}" type="datetimeFigureOut">
              <a:rPr lang="en-AU" smtClean="0"/>
              <a:t>2/05/2017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BD7B4-EDAA-49B3-B71E-D20535B627BC}" type="slidenum">
              <a:rPr lang="en-AU" smtClean="0"/>
              <a:t>‹#›</a:t>
            </a:fld>
            <a:endParaRPr lang="en-AU"/>
          </a:p>
        </p:txBody>
      </p:sp>
    </p:spTree>
    <p:extLst>
      <p:ext uri="{BB962C8B-B14F-4D97-AF65-F5344CB8AC3E}">
        <p14:creationId xmlns:p14="http://schemas.microsoft.com/office/powerpoint/2010/main" val="237350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11560" y="4797152"/>
            <a:ext cx="7772400" cy="1470025"/>
          </a:xfrm>
        </p:spPr>
        <p:txBody>
          <a:bodyPr/>
          <a:lstStyle/>
          <a:p>
            <a:r>
              <a:rPr lang="en-AU" b="1" i="0" u="none" strike="noStrike" baseline="0" dirty="0" smtClean="0">
                <a:solidFill>
                  <a:schemeClr val="accent3">
                    <a:lumMod val="40000"/>
                    <a:lumOff val="60000"/>
                  </a:schemeClr>
                </a:solidFill>
                <a:latin typeface="Arial"/>
              </a:rPr>
              <a:t>The Pentecost </a:t>
            </a:r>
            <a:endParaRPr lang="en-AU" dirty="0">
              <a:solidFill>
                <a:schemeClr val="accent3">
                  <a:lumMod val="40000"/>
                  <a:lumOff val="60000"/>
                </a:schemeClr>
              </a:solidFill>
            </a:endParaRPr>
          </a:p>
        </p:txBody>
      </p:sp>
    </p:spTree>
    <p:extLst>
      <p:ext uri="{BB962C8B-B14F-4D97-AF65-F5344CB8AC3E}">
        <p14:creationId xmlns:p14="http://schemas.microsoft.com/office/powerpoint/2010/main" val="267889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Introduction </a:t>
            </a:r>
            <a:endParaRPr lang="en-AU" dirty="0"/>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Review the previous lesson and the verse.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Use an icon or a picture of the apostles receiving the Holy Spirit during the day of Pentecost.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Ask the children about what they see in the picture and if they can describe it. </a:t>
            </a:r>
          </a:p>
          <a:p>
            <a:endParaRPr lang="en-AU" dirty="0"/>
          </a:p>
        </p:txBody>
      </p:sp>
    </p:spTree>
    <p:extLst>
      <p:ext uri="{BB962C8B-B14F-4D97-AF65-F5344CB8AC3E}">
        <p14:creationId xmlns:p14="http://schemas.microsoft.com/office/powerpoint/2010/main" val="75862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Conclusion/Questions</a:t>
            </a:r>
            <a:endParaRPr lang="en-AU" dirty="0"/>
          </a:p>
        </p:txBody>
      </p:sp>
      <p:sp>
        <p:nvSpPr>
          <p:cNvPr id="3" name="Content Placeholder 2"/>
          <p:cNvSpPr>
            <a:spLocks noGrp="1"/>
          </p:cNvSpPr>
          <p:nvPr>
            <p:ph idx="1"/>
          </p:nvPr>
        </p:nvSpPr>
        <p:spPr/>
        <p:txBody>
          <a:bodyPr>
            <a:normAutofit fontScale="77500" lnSpcReduction="20000"/>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The disciples spent the 10 days before the Pentecost in fasting and prayers. The Holy Spirit filled their heart at the end giving them power from heaven.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Lord now we all have the Holy Spirit in us from Baptism so give us the same power as you gave to your disciples.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Where did the disciples go after the Ascension?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did they do while waiting?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Why did they select additional apostle?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are the names of the twelve apostles?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Who else was with the apostles? </a:t>
            </a:r>
          </a:p>
          <a:p>
            <a:endParaRPr lang="en-AU" dirty="0"/>
          </a:p>
        </p:txBody>
      </p:sp>
    </p:spTree>
    <p:extLst>
      <p:ext uri="{BB962C8B-B14F-4D97-AF65-F5344CB8AC3E}">
        <p14:creationId xmlns:p14="http://schemas.microsoft.com/office/powerpoint/2010/main" val="237067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prstClr val="black"/>
                </a:solidFill>
              </a:rPr>
              <a:t>Conclusion/Questions 2</a:t>
            </a:r>
            <a:endParaRPr lang="en-AU" dirty="0"/>
          </a:p>
        </p:txBody>
      </p:sp>
      <p:sp>
        <p:nvSpPr>
          <p:cNvPr id="3" name="Content Placeholder 2"/>
          <p:cNvSpPr>
            <a:spLocks noGrp="1"/>
          </p:cNvSpPr>
          <p:nvPr>
            <p:ph idx="1"/>
          </p:nvPr>
        </p:nvSpPr>
        <p:spPr/>
        <p:txBody>
          <a:bodyPr>
            <a:normAutofit/>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happened the day of Pentecost?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At what hour the Holy Spirit filled the apostles?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What did the people think about them?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How many were saved by one sermon from Peter? </a:t>
            </a:r>
          </a:p>
          <a:p>
            <a:endParaRPr lang="en-AU" dirty="0"/>
          </a:p>
        </p:txBody>
      </p:sp>
    </p:spTree>
    <p:extLst>
      <p:ext uri="{BB962C8B-B14F-4D97-AF65-F5344CB8AC3E}">
        <p14:creationId xmlns:p14="http://schemas.microsoft.com/office/powerpoint/2010/main" val="350425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Conclusion/Questions 3</a:t>
            </a:r>
            <a:endParaRPr lang="en-AU" dirty="0"/>
          </a:p>
        </p:txBody>
      </p:sp>
      <p:sp>
        <p:nvSpPr>
          <p:cNvPr id="3" name="Content Placeholder 2"/>
          <p:cNvSpPr>
            <a:spLocks noGrp="1"/>
          </p:cNvSpPr>
          <p:nvPr>
            <p:ph idx="1"/>
          </p:nvPr>
        </p:nvSpPr>
        <p:spPr>
          <a:xfrm>
            <a:off x="539552" y="1628800"/>
            <a:ext cx="8229600" cy="4525963"/>
          </a:xfrm>
        </p:spPr>
        <p:txBody>
          <a:bodyPr>
            <a:normAutofit/>
          </a:bodyPr>
          <a:lstStyle/>
          <a:p>
            <a:endParaRPr lang="en-AU" sz="4000" b="0" i="0" u="none" strike="noStrike" baseline="0" dirty="0" smtClean="0">
              <a:solidFill>
                <a:srgbClr val="000000"/>
              </a:solidFill>
              <a:latin typeface="Wingdings"/>
            </a:endParaRPr>
          </a:p>
          <a:p>
            <a:pPr marL="0" indent="0">
              <a:buNone/>
            </a:pPr>
            <a:r>
              <a:rPr lang="en-AU" sz="3600" b="0" i="0" u="none" strike="noStrike" baseline="0" dirty="0" smtClean="0">
                <a:solidFill>
                  <a:srgbClr val="000000"/>
                </a:solidFill>
                <a:latin typeface="Wingdings"/>
              </a:rPr>
              <a:t> </a:t>
            </a:r>
            <a:r>
              <a:rPr lang="en-AU" sz="3600" b="0" i="0" u="none" strike="noStrike" baseline="0" dirty="0" smtClean="0">
                <a:solidFill>
                  <a:srgbClr val="000000"/>
                </a:solidFill>
                <a:latin typeface="Times New Roman"/>
              </a:rPr>
              <a:t>What did they do to join the new church? </a:t>
            </a:r>
          </a:p>
          <a:p>
            <a:pPr marL="0" indent="0">
              <a:buNone/>
            </a:pPr>
            <a:r>
              <a:rPr lang="en-AU" sz="3600" b="0" i="0" u="none" strike="noStrike" baseline="0" dirty="0" smtClean="0">
                <a:solidFill>
                  <a:srgbClr val="000000"/>
                </a:solidFill>
                <a:latin typeface="Wingdings"/>
              </a:rPr>
              <a:t> </a:t>
            </a:r>
            <a:r>
              <a:rPr lang="en-AU" sz="3600" b="0" i="0" u="none" strike="noStrike" baseline="0" dirty="0" smtClean="0">
                <a:solidFill>
                  <a:srgbClr val="000000"/>
                </a:solidFill>
                <a:latin typeface="Times New Roman"/>
              </a:rPr>
              <a:t>How did they live after that? Did anybody have a need to a thing? </a:t>
            </a:r>
          </a:p>
          <a:p>
            <a:pPr marL="0" indent="0">
              <a:buNone/>
            </a:pPr>
            <a:r>
              <a:rPr lang="en-AU" sz="3600" b="0" i="0" u="none" strike="noStrike" baseline="0" dirty="0" smtClean="0">
                <a:solidFill>
                  <a:srgbClr val="000000"/>
                </a:solidFill>
                <a:latin typeface="Wingdings"/>
              </a:rPr>
              <a:t> </a:t>
            </a:r>
            <a:r>
              <a:rPr lang="en-AU" sz="3600" b="0" i="0" u="none" strike="noStrike" baseline="0" dirty="0" smtClean="0">
                <a:solidFill>
                  <a:srgbClr val="000000"/>
                </a:solidFill>
                <a:latin typeface="Times New Roman"/>
              </a:rPr>
              <a:t>Why do we name this day the birthday of the church? </a:t>
            </a:r>
          </a:p>
          <a:p>
            <a:endParaRPr lang="en-AU" sz="3600" b="0" i="0" u="none" strike="noStrike" baseline="0" dirty="0" smtClean="0">
              <a:solidFill>
                <a:srgbClr val="000000"/>
              </a:solidFill>
              <a:latin typeface="Wingdings"/>
            </a:endParaRPr>
          </a:p>
        </p:txBody>
      </p:sp>
    </p:spTree>
    <p:extLst>
      <p:ext uri="{BB962C8B-B14F-4D97-AF65-F5344CB8AC3E}">
        <p14:creationId xmlns:p14="http://schemas.microsoft.com/office/powerpoint/2010/main" val="260336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Objective </a:t>
            </a:r>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The children should feel the great love and care God gave to them when they received the Holy Spirit after being baptized. </a:t>
            </a:r>
          </a:p>
          <a:p>
            <a:endParaRPr lang="en-AU" dirty="0"/>
          </a:p>
        </p:txBody>
      </p:sp>
    </p:spTree>
    <p:extLst>
      <p:ext uri="{BB962C8B-B14F-4D97-AF65-F5344CB8AC3E}">
        <p14:creationId xmlns:p14="http://schemas.microsoft.com/office/powerpoint/2010/main" val="338176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Memory verse </a:t>
            </a:r>
            <a:endParaRPr lang="en-AU" dirty="0"/>
          </a:p>
        </p:txBody>
      </p:sp>
      <p:sp>
        <p:nvSpPr>
          <p:cNvPr id="3" name="Content Placeholder 2"/>
          <p:cNvSpPr>
            <a:spLocks noGrp="1"/>
          </p:cNvSpPr>
          <p:nvPr>
            <p:ph idx="1"/>
          </p:nvPr>
        </p:nvSpPr>
        <p:spPr/>
        <p:txBody>
          <a:bodyPr/>
          <a:lstStyle/>
          <a:p>
            <a:pPr marL="0" indent="0">
              <a:buNone/>
            </a:pPr>
            <a:r>
              <a:rPr lang="en-AU" b="0" i="0" u="none" strike="noStrike" baseline="0" dirty="0" smtClean="0">
                <a:solidFill>
                  <a:srgbClr val="000000"/>
                </a:solidFill>
                <a:latin typeface="Times New Roman"/>
              </a:rPr>
              <a:t>“You shall receive power when the Holy Spirit has come upon you” (Acts 1:8). </a:t>
            </a:r>
            <a:endParaRPr lang="en-AU" dirty="0"/>
          </a:p>
        </p:txBody>
      </p:sp>
    </p:spTree>
    <p:extLst>
      <p:ext uri="{BB962C8B-B14F-4D97-AF65-F5344CB8AC3E}">
        <p14:creationId xmlns:p14="http://schemas.microsoft.com/office/powerpoint/2010/main" val="154550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References </a:t>
            </a:r>
            <a:endParaRPr lang="en-AU" dirty="0"/>
          </a:p>
        </p:txBody>
      </p:sp>
      <p:sp>
        <p:nvSpPr>
          <p:cNvPr id="3" name="Content Placeholder 2"/>
          <p:cNvSpPr>
            <a:spLocks noGrp="1"/>
          </p:cNvSpPr>
          <p:nvPr>
            <p:ph idx="1"/>
          </p:nvPr>
        </p:nvSpPr>
        <p:spPr/>
        <p:txBody>
          <a:bodyPr/>
          <a:lstStyle/>
          <a:p>
            <a:endParaRPr lang="en-AU" sz="3600" b="0" i="0" u="none" strike="noStrike" baseline="0" dirty="0" smtClean="0">
              <a:solidFill>
                <a:srgbClr val="000000"/>
              </a:solidFill>
              <a:latin typeface="Wingdings"/>
            </a:endParaRP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Luke 24:49-53, Acts 2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The Holy Spirit and His Work in Us - H.H. Pope </a:t>
            </a:r>
            <a:r>
              <a:rPr lang="en-AU" b="0" i="0" u="none" strike="noStrike" baseline="0" dirty="0" err="1" smtClean="0">
                <a:solidFill>
                  <a:srgbClr val="000000"/>
                </a:solidFill>
                <a:latin typeface="Times New Roman"/>
              </a:rPr>
              <a:t>Shenouda</a:t>
            </a:r>
            <a:r>
              <a:rPr lang="en-AU" b="0" i="0" u="none" strike="noStrike" baseline="0" dirty="0" smtClean="0">
                <a:solidFill>
                  <a:srgbClr val="000000"/>
                </a:solidFill>
                <a:latin typeface="Times New Roman"/>
              </a:rPr>
              <a:t> III. </a:t>
            </a:r>
          </a:p>
          <a:p>
            <a:endParaRPr lang="en-AU" dirty="0"/>
          </a:p>
        </p:txBody>
      </p:sp>
    </p:spTree>
    <p:extLst>
      <p:ext uri="{BB962C8B-B14F-4D97-AF65-F5344CB8AC3E}">
        <p14:creationId xmlns:p14="http://schemas.microsoft.com/office/powerpoint/2010/main" val="1487654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Applications </a:t>
            </a:r>
            <a:endParaRPr lang="en-AU" dirty="0"/>
          </a:p>
        </p:txBody>
      </p:sp>
      <p:sp>
        <p:nvSpPr>
          <p:cNvPr id="3" name="Content Placeholder 2"/>
          <p:cNvSpPr>
            <a:spLocks noGrp="1"/>
          </p:cNvSpPr>
          <p:nvPr>
            <p:ph idx="1"/>
          </p:nvPr>
        </p:nvSpPr>
        <p:spPr/>
        <p:txBody>
          <a:bodyPr/>
          <a:lstStyle/>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Let us do what the apostles and the new believers did, share everything, love one another, pray and fast together.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Go to the church together, play together, and take communion together. </a:t>
            </a:r>
          </a:p>
          <a:p>
            <a:pPr marL="0" indent="0">
              <a:buNone/>
            </a:pPr>
            <a:r>
              <a:rPr lang="en-AU" b="0" i="0" u="none" strike="noStrike" baseline="0" dirty="0" smtClean="0">
                <a:solidFill>
                  <a:srgbClr val="000000"/>
                </a:solidFill>
                <a:latin typeface="Wingdings"/>
              </a:rPr>
              <a:t> </a:t>
            </a:r>
            <a:r>
              <a:rPr lang="en-AU" b="0" i="0" u="none" strike="noStrike" baseline="0" dirty="0" smtClean="0">
                <a:solidFill>
                  <a:srgbClr val="000000"/>
                </a:solidFill>
                <a:latin typeface="Times New Roman"/>
              </a:rPr>
              <a:t>We also have to tell the children who don’t share that sharing is from God. </a:t>
            </a:r>
          </a:p>
          <a:p>
            <a:endParaRPr lang="en-AU" dirty="0"/>
          </a:p>
        </p:txBody>
      </p:sp>
    </p:spTree>
    <p:extLst>
      <p:ext uri="{BB962C8B-B14F-4D97-AF65-F5344CB8AC3E}">
        <p14:creationId xmlns:p14="http://schemas.microsoft.com/office/powerpoint/2010/main" val="815790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637</Words>
  <Application>Microsoft Office PowerPoint</Application>
  <PresentationFormat>On-screen Show (4:3)</PresentationFormat>
  <Paragraphs>46</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The Pentecost </vt:lpstr>
      <vt:lpstr>Introduction </vt:lpstr>
      <vt:lpstr>Conclusion/Questions</vt:lpstr>
      <vt:lpstr>Conclusion/Questions 2</vt:lpstr>
      <vt:lpstr>Conclusion/Questions 3</vt:lpstr>
      <vt:lpstr>Objective </vt:lpstr>
      <vt:lpstr>Memory verse </vt:lpstr>
      <vt:lpstr>References </vt:lpstr>
      <vt:lpstr>Applications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Pentecost</dc:title>
  <dc:creator>Ramiz</dc:creator>
  <cp:lastModifiedBy>Angelos</cp:lastModifiedBy>
  <cp:revision>3</cp:revision>
  <dcterms:created xsi:type="dcterms:W3CDTF">2013-06-15T14:07:07Z</dcterms:created>
  <dcterms:modified xsi:type="dcterms:W3CDTF">2017-05-02T22:15:28Z</dcterms:modified>
</cp:coreProperties>
</file>