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7"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17" autoAdjust="0"/>
    <p:restoredTop sz="94660"/>
  </p:normalViewPr>
  <p:slideViewPr>
    <p:cSldViewPr snapToGrid="0">
      <p:cViewPr varScale="1">
        <p:scale>
          <a:sx n="109" d="100"/>
          <a:sy n="109" d="100"/>
        </p:scale>
        <p:origin x="132"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2/16/2017</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2/16/2017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2/16/2017</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8916" y="738555"/>
            <a:ext cx="8637073" cy="2193304"/>
          </a:xfrm>
        </p:spPr>
        <p:txBody>
          <a:bodyPr>
            <a:normAutofit/>
          </a:bodyPr>
          <a:lstStyle/>
          <a:p>
            <a:r>
              <a:rPr lang="en-US" sz="5400" b="1" dirty="0"/>
              <a:t>The spiritual life</a:t>
            </a:r>
            <a:br>
              <a:rPr lang="en-US" sz="2400" dirty="0"/>
            </a:br>
            <a:r>
              <a:rPr lang="en-US" sz="1800" dirty="0"/>
              <a:t>By: Pope </a:t>
            </a:r>
            <a:r>
              <a:rPr lang="en-US" sz="1800" dirty="0" err="1"/>
              <a:t>shenouda</a:t>
            </a:r>
            <a:r>
              <a:rPr lang="en-US" sz="1800" dirty="0"/>
              <a:t> III</a:t>
            </a:r>
            <a:br>
              <a:rPr lang="ar-SA" sz="1800" dirty="0"/>
            </a:br>
            <a:r>
              <a:rPr lang="en-US" sz="1800" dirty="0"/>
              <a:t>14-Nov-1971 to 17-Mar-2012</a:t>
            </a:r>
            <a:br>
              <a:rPr lang="en-US" sz="2400" dirty="0"/>
            </a:br>
            <a:br>
              <a:rPr lang="en-US" sz="2400" dirty="0"/>
            </a:br>
            <a:endParaRPr lang="ar-EG" sz="2400" dirty="0">
              <a:latin typeface="Cambria" panose="02040503050406030204" pitchFamily="18" charset="0"/>
            </a:endParaRPr>
          </a:p>
        </p:txBody>
      </p:sp>
      <p:sp>
        <p:nvSpPr>
          <p:cNvPr id="3" name="Subtitle 2"/>
          <p:cNvSpPr>
            <a:spLocks noGrp="1"/>
          </p:cNvSpPr>
          <p:nvPr>
            <p:ph type="subTitle" idx="1"/>
          </p:nvPr>
        </p:nvSpPr>
        <p:spPr>
          <a:xfrm>
            <a:off x="1668917" y="3173857"/>
            <a:ext cx="8637072" cy="1775616"/>
          </a:xfrm>
        </p:spPr>
        <p:txBody>
          <a:bodyPr>
            <a:normAutofit fontScale="77500" lnSpcReduction="20000"/>
          </a:bodyPr>
          <a:lstStyle/>
          <a:p>
            <a:r>
              <a:rPr lang="en-US" dirty="0"/>
              <a:t>Part I of II</a:t>
            </a:r>
            <a:br>
              <a:rPr lang="en-US" dirty="0"/>
            </a:br>
            <a:r>
              <a:rPr lang="en-US" dirty="0"/>
              <a:t> </a:t>
            </a:r>
            <a:br>
              <a:rPr lang="en-US" dirty="0"/>
            </a:br>
            <a:r>
              <a:rPr lang="en-US" dirty="0">
                <a:latin typeface="Cambria" panose="02040503050406030204" pitchFamily="18" charset="0"/>
              </a:rPr>
              <a:t>1. The Spiritual Goal</a:t>
            </a:r>
            <a:br>
              <a:rPr lang="en-US" dirty="0">
                <a:latin typeface="Cambria" panose="02040503050406030204" pitchFamily="18" charset="0"/>
              </a:rPr>
            </a:br>
            <a:r>
              <a:rPr lang="en-US" dirty="0">
                <a:latin typeface="Cambria" panose="02040503050406030204" pitchFamily="18" charset="0"/>
              </a:rPr>
              <a:t>2. Start &amp; Continue</a:t>
            </a:r>
            <a:br>
              <a:rPr lang="en-US" dirty="0">
                <a:latin typeface="Cambria" panose="02040503050406030204" pitchFamily="18" charset="0"/>
              </a:rPr>
            </a:br>
            <a:r>
              <a:rPr lang="en-US" dirty="0">
                <a:latin typeface="Cambria" panose="02040503050406030204" pitchFamily="18" charset="0"/>
              </a:rPr>
              <a:t>3. The Fear of God &amp; Self-Coercion</a:t>
            </a:r>
            <a:br>
              <a:rPr lang="en-US" dirty="0">
                <a:latin typeface="Cambria" panose="02040503050406030204" pitchFamily="18" charset="0"/>
              </a:rPr>
            </a:br>
            <a:r>
              <a:rPr lang="en-US" dirty="0">
                <a:latin typeface="Cambria" panose="02040503050406030204" pitchFamily="18" charset="0"/>
              </a:rPr>
              <a:t>4. Spiritual Conduct &amp; Uprightness</a:t>
            </a:r>
            <a:br>
              <a:rPr lang="en-US" dirty="0">
                <a:latin typeface="Cambria" panose="02040503050406030204" pitchFamily="18" charset="0"/>
              </a:rPr>
            </a:br>
            <a:r>
              <a:rPr lang="en-US" dirty="0"/>
              <a:t>5. Values &amp; Commitment</a:t>
            </a:r>
          </a:p>
        </p:txBody>
      </p:sp>
    </p:spTree>
    <p:extLst>
      <p:ext uri="{BB962C8B-B14F-4D97-AF65-F5344CB8AC3E}">
        <p14:creationId xmlns:p14="http://schemas.microsoft.com/office/powerpoint/2010/main" val="4140599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r>
              <a:rPr lang="en-US" dirty="0"/>
              <a:t>Fear of god &amp; Self-Coercion</a:t>
            </a:r>
            <a:endParaRPr lang="ar-EG" dirty="0"/>
          </a:p>
        </p:txBody>
      </p:sp>
      <p:sp>
        <p:nvSpPr>
          <p:cNvPr id="3" name="Content Placeholder 2"/>
          <p:cNvSpPr>
            <a:spLocks noGrp="1"/>
          </p:cNvSpPr>
          <p:nvPr>
            <p:ph idx="1"/>
          </p:nvPr>
        </p:nvSpPr>
        <p:spPr>
          <a:xfrm>
            <a:off x="176463" y="1324366"/>
            <a:ext cx="10566331" cy="4482876"/>
          </a:xfrm>
        </p:spPr>
        <p:txBody>
          <a:bodyPr>
            <a:normAutofit lnSpcReduction="10000"/>
          </a:bodyPr>
          <a:lstStyle/>
          <a:p>
            <a:pPr algn="l" rtl="0">
              <a:buFont typeface="Wingdings" panose="05000000000000000000" pitchFamily="2" charset="2"/>
              <a:buChar char="Ø"/>
            </a:pPr>
            <a:r>
              <a:rPr lang="en-US" b="1" dirty="0">
                <a:solidFill>
                  <a:srgbClr val="FF0000"/>
                </a:solidFill>
              </a:rPr>
              <a:t>Cause of Fearlessness “Lack of Fear” </a:t>
            </a:r>
          </a:p>
          <a:p>
            <a:pPr algn="l" rtl="0">
              <a:buFont typeface="Courier New" panose="02070309020205020404" pitchFamily="49" charset="0"/>
              <a:buChar char="o"/>
            </a:pPr>
            <a:r>
              <a:rPr lang="en-US" dirty="0"/>
              <a:t>Lack of self-examination of one’s actions in the present &amp; past</a:t>
            </a:r>
          </a:p>
          <a:p>
            <a:pPr algn="l" rtl="0">
              <a:buFont typeface="Courier New" panose="02070309020205020404" pitchFamily="49" charset="0"/>
              <a:buChar char="o"/>
            </a:pPr>
            <a:r>
              <a:rPr lang="en-US" dirty="0"/>
              <a:t>Not realizing that the day of Judgment can come at any time.</a:t>
            </a:r>
          </a:p>
          <a:p>
            <a:pPr algn="l" rtl="0">
              <a:buFont typeface="Courier New" panose="02070309020205020404" pitchFamily="49" charset="0"/>
              <a:buChar char="o"/>
            </a:pPr>
            <a:r>
              <a:rPr lang="en-US" dirty="0"/>
              <a:t>Being drawn into the vortex of the world.</a:t>
            </a:r>
          </a:p>
          <a:p>
            <a:pPr marL="0" indent="0" algn="l" rtl="0">
              <a:buNone/>
            </a:pPr>
            <a:endParaRPr lang="en-US" dirty="0"/>
          </a:p>
          <a:p>
            <a:pPr algn="l" rtl="0">
              <a:buFont typeface="Wingdings" panose="05000000000000000000" pitchFamily="2" charset="2"/>
              <a:buChar char="Ø"/>
            </a:pPr>
            <a:r>
              <a:rPr lang="en-US" dirty="0"/>
              <a:t> </a:t>
            </a:r>
            <a:r>
              <a:rPr lang="en-US" b="1" dirty="0">
                <a:solidFill>
                  <a:srgbClr val="FF0000"/>
                </a:solidFill>
              </a:rPr>
              <a:t>Practices</a:t>
            </a:r>
            <a:endParaRPr lang="en-US" dirty="0"/>
          </a:p>
          <a:p>
            <a:pPr algn="l" rtl="0">
              <a:buFont typeface="Courier New" panose="02070309020205020404" pitchFamily="49" charset="0"/>
              <a:buChar char="o"/>
            </a:pPr>
            <a:r>
              <a:rPr lang="en-US" dirty="0"/>
              <a:t>Try to fear God at least as much as you fear people.</a:t>
            </a:r>
          </a:p>
          <a:p>
            <a:pPr algn="l" rtl="0">
              <a:buFont typeface="Courier New" panose="02070309020205020404" pitchFamily="49" charset="0"/>
              <a:buChar char="o"/>
            </a:pPr>
            <a:r>
              <a:rPr lang="en-US" dirty="0"/>
              <a:t>Revere the Holy Bible. “Stand in the fear of God &amp; Listen to the Holy Bible.”</a:t>
            </a:r>
          </a:p>
          <a:p>
            <a:pPr algn="l" rtl="0">
              <a:buFont typeface="Courier New" panose="02070309020205020404" pitchFamily="49" charset="0"/>
              <a:buChar char="o"/>
            </a:pPr>
            <a:r>
              <a:rPr lang="en-US" dirty="0"/>
              <a:t>Your sins sever you from the angels that are around you. Feel shame around angels &amp; saints that are around you.</a:t>
            </a:r>
          </a:p>
          <a:p>
            <a:pPr marL="0" indent="0" algn="l" rtl="0">
              <a:buNone/>
            </a:pPr>
            <a:endParaRPr lang="en-US" dirty="0"/>
          </a:p>
        </p:txBody>
      </p:sp>
    </p:spTree>
    <p:extLst>
      <p:ext uri="{BB962C8B-B14F-4D97-AF65-F5344CB8AC3E}">
        <p14:creationId xmlns:p14="http://schemas.microsoft.com/office/powerpoint/2010/main" val="3166399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r>
              <a:rPr lang="en-US" dirty="0"/>
              <a:t>Fear of god &amp; Self-Coercion</a:t>
            </a:r>
            <a:endParaRPr lang="ar-EG" dirty="0"/>
          </a:p>
        </p:txBody>
      </p:sp>
      <p:sp>
        <p:nvSpPr>
          <p:cNvPr id="3" name="Content Placeholder 2"/>
          <p:cNvSpPr>
            <a:spLocks noGrp="1"/>
          </p:cNvSpPr>
          <p:nvPr>
            <p:ph idx="1"/>
          </p:nvPr>
        </p:nvSpPr>
        <p:spPr>
          <a:xfrm>
            <a:off x="417095" y="1074821"/>
            <a:ext cx="11020926" cy="5101390"/>
          </a:xfrm>
        </p:spPr>
        <p:txBody>
          <a:bodyPr>
            <a:normAutofit lnSpcReduction="10000"/>
          </a:bodyPr>
          <a:lstStyle/>
          <a:p>
            <a:pPr algn="l" rtl="0">
              <a:buFont typeface="Wingdings" panose="05000000000000000000" pitchFamily="2" charset="2"/>
              <a:buChar char="Ø"/>
            </a:pPr>
            <a:r>
              <a:rPr lang="en-US" b="1" dirty="0">
                <a:solidFill>
                  <a:srgbClr val="FF0000"/>
                </a:solidFill>
              </a:rPr>
              <a:t>Self-Coercion </a:t>
            </a:r>
            <a:r>
              <a:rPr lang="en-US" dirty="0"/>
              <a:t>is defined as a person forcing himself to walk in the spiritual path. The fear of God calls him to change his path. He changes it through self-coercion.  One has to start praying and forcing one self to pray even though he is not trained on prayer.</a:t>
            </a:r>
          </a:p>
          <a:p>
            <a:pPr marL="0" indent="0" algn="l" rtl="0">
              <a:buNone/>
            </a:pPr>
            <a:endParaRPr lang="en-US" dirty="0"/>
          </a:p>
          <a:p>
            <a:pPr marL="0" indent="0" algn="l" rtl="0">
              <a:buNone/>
            </a:pPr>
            <a:r>
              <a:rPr lang="en-US" b="1" dirty="0">
                <a:solidFill>
                  <a:srgbClr val="FF0000"/>
                </a:solidFill>
              </a:rPr>
              <a:t>To Start: </a:t>
            </a:r>
            <a:r>
              <a:rPr lang="en-US" dirty="0"/>
              <a:t>Some say the first virtue in the spiritual path is repentance. Others say that before repentance there should be one’s self account and examining it. This was the starting point for Saint Augustine and the Prodigal Son. Others say it should be humility and contrition of heart. And yet others say it should be knowledge gained through ministry of the word. But some of the saints say that self-coercion is the basis. </a:t>
            </a:r>
          </a:p>
          <a:p>
            <a:pPr marL="0" indent="0" algn="l" rtl="0">
              <a:buNone/>
            </a:pPr>
            <a:r>
              <a:rPr lang="en-US" b="1" dirty="0">
                <a:solidFill>
                  <a:srgbClr val="FF0000"/>
                </a:solidFill>
              </a:rPr>
              <a:t>Self-Coercion &amp; Growth</a:t>
            </a:r>
            <a:r>
              <a:rPr lang="en-US" b="1" dirty="0"/>
              <a:t>: </a:t>
            </a:r>
            <a:r>
              <a:rPr lang="en-US" dirty="0"/>
              <a:t>“If you wait until you reach pure prayer and then start to pray, you will never pray” says one of the spiritual fathers. Similarly, it is important to force yourself to fast although you do not yet have a taste for fasting. If you cannot resist errors in speaking or using malevolent words pray saying “ Set a guard, O lord, over my mouth; keep watch over the door of my lips” </a:t>
            </a:r>
            <a:r>
              <a:rPr lang="pt-PT" dirty="0"/>
              <a:t>(Ps.141.3).</a:t>
            </a:r>
            <a:endParaRPr lang="en-US" dirty="0"/>
          </a:p>
          <a:p>
            <a:pPr marL="0" indent="0" algn="l" rtl="0">
              <a:buNone/>
            </a:pPr>
            <a:endParaRPr lang="en-US" b="1" dirty="0">
              <a:solidFill>
                <a:srgbClr val="FF0000"/>
              </a:solidFill>
            </a:endParaRPr>
          </a:p>
          <a:p>
            <a:pPr marL="0" indent="0" algn="l" rtl="0">
              <a:buNone/>
            </a:pPr>
            <a:endParaRPr lang="ar-EG" dirty="0"/>
          </a:p>
        </p:txBody>
      </p:sp>
    </p:spTree>
    <p:extLst>
      <p:ext uri="{BB962C8B-B14F-4D97-AF65-F5344CB8AC3E}">
        <p14:creationId xmlns:p14="http://schemas.microsoft.com/office/powerpoint/2010/main" val="3564960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r>
              <a:rPr lang="en-US" dirty="0"/>
              <a:t>Fear of god &amp; Self-Coercion</a:t>
            </a:r>
            <a:endParaRPr lang="ar-EG" dirty="0"/>
          </a:p>
        </p:txBody>
      </p:sp>
      <p:sp>
        <p:nvSpPr>
          <p:cNvPr id="3" name="Content Placeholder 2"/>
          <p:cNvSpPr>
            <a:spLocks noGrp="1"/>
          </p:cNvSpPr>
          <p:nvPr>
            <p:ph idx="1"/>
          </p:nvPr>
        </p:nvSpPr>
        <p:spPr>
          <a:xfrm>
            <a:off x="577516" y="1324366"/>
            <a:ext cx="11020925" cy="3552434"/>
          </a:xfrm>
        </p:spPr>
        <p:txBody>
          <a:bodyPr/>
          <a:lstStyle/>
          <a:p>
            <a:pPr algn="l" rtl="0">
              <a:buFont typeface="Wingdings" panose="05000000000000000000" pitchFamily="2" charset="2"/>
              <a:buChar char="Ø"/>
            </a:pPr>
            <a:r>
              <a:rPr lang="en-US" b="1" dirty="0">
                <a:solidFill>
                  <a:srgbClr val="FF0000"/>
                </a:solidFill>
              </a:rPr>
              <a:t>Self-Coercion “A Transitional Virtue” </a:t>
            </a:r>
            <a:endParaRPr lang="en-US" dirty="0"/>
          </a:p>
          <a:p>
            <a:pPr marL="0" indent="0" algn="l" rtl="0">
              <a:buNone/>
            </a:pPr>
            <a:r>
              <a:rPr lang="en-US" dirty="0"/>
              <a:t>Some ask does God accept self-coercion in prayer. The answer is yes, since God knows this is not easy for the beginner. Solomon the Sage said “he who rules the spirit (is better) than he who takes a city? (Prov. 16:32).</a:t>
            </a:r>
          </a:p>
          <a:p>
            <a:pPr marL="0" indent="0" algn="l" rtl="0">
              <a:buNone/>
            </a:pPr>
            <a:r>
              <a:rPr lang="en-US" b="1" dirty="0"/>
              <a:t>Example of self-coercion</a:t>
            </a:r>
            <a:r>
              <a:rPr lang="en-US" dirty="0"/>
              <a:t> is </a:t>
            </a:r>
            <a:r>
              <a:rPr lang="en-US" b="1" dirty="0">
                <a:solidFill>
                  <a:srgbClr val="FF0000"/>
                </a:solidFill>
              </a:rPr>
              <a:t>Alms-giving</a:t>
            </a:r>
            <a:r>
              <a:rPr lang="en-US" dirty="0"/>
              <a:t>. Give even if you force yourself. The needy should not wait for you to reach the standard of happily giving since they are in dire need of help. The spiritually mature person does good of his own accord but the beginner needs to practice</a:t>
            </a:r>
            <a:endParaRPr lang="ar-EG" b="1" dirty="0">
              <a:solidFill>
                <a:srgbClr val="FF0000"/>
              </a:solidFill>
            </a:endParaRPr>
          </a:p>
        </p:txBody>
      </p:sp>
    </p:spTree>
    <p:extLst>
      <p:ext uri="{BB962C8B-B14F-4D97-AF65-F5344CB8AC3E}">
        <p14:creationId xmlns:p14="http://schemas.microsoft.com/office/powerpoint/2010/main" val="3430863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r>
              <a:rPr lang="en-US" dirty="0"/>
              <a:t>Fear of god &amp; Self-Coercion</a:t>
            </a:r>
            <a:endParaRPr lang="ar-EG" dirty="0"/>
          </a:p>
        </p:txBody>
      </p:sp>
      <p:sp>
        <p:nvSpPr>
          <p:cNvPr id="3" name="Content Placeholder 2"/>
          <p:cNvSpPr>
            <a:spLocks noGrp="1"/>
          </p:cNvSpPr>
          <p:nvPr>
            <p:ph idx="1"/>
          </p:nvPr>
        </p:nvSpPr>
        <p:spPr>
          <a:xfrm>
            <a:off x="577516" y="1324366"/>
            <a:ext cx="11020925" cy="4482876"/>
          </a:xfrm>
        </p:spPr>
        <p:txBody>
          <a:bodyPr>
            <a:normAutofit fontScale="92500" lnSpcReduction="10000"/>
          </a:bodyPr>
          <a:lstStyle/>
          <a:p>
            <a:pPr algn="l" rtl="0">
              <a:buFont typeface="Wingdings" panose="05000000000000000000" pitchFamily="2" charset="2"/>
              <a:buChar char="Ø"/>
            </a:pPr>
            <a:r>
              <a:rPr lang="en-US" b="1" dirty="0">
                <a:solidFill>
                  <a:srgbClr val="FF0000"/>
                </a:solidFill>
              </a:rPr>
              <a:t>Benefits of Self-Coercion</a:t>
            </a:r>
          </a:p>
          <a:p>
            <a:pPr algn="l" rtl="0">
              <a:buFont typeface="Courier New" panose="02070309020205020404" pitchFamily="49" charset="0"/>
              <a:buChar char="o"/>
            </a:pPr>
            <a:r>
              <a:rPr lang="en-US" dirty="0"/>
              <a:t>Self-coercion is undoubtedly a rebellion against pampering the soul, or it’s a war waged against the ego. We sometimes use coercion in bringing up our children: if we spoil them and leave to their wishes, the inevitable result: their loss and perdition.</a:t>
            </a:r>
          </a:p>
          <a:p>
            <a:pPr algn="l" rtl="0">
              <a:buFont typeface="Courier New" panose="02070309020205020404" pitchFamily="49" charset="0"/>
              <a:buChar char="o"/>
            </a:pPr>
            <a:r>
              <a:rPr lang="en-US" dirty="0"/>
              <a:t>When Jonah the Prophet did not force himself to obey God, God forced him. It is better for a person to force himself than to be forced by events and trials.</a:t>
            </a:r>
          </a:p>
          <a:p>
            <a:pPr algn="l" rtl="0">
              <a:buFont typeface="Courier New" panose="02070309020205020404" pitchFamily="49" charset="0"/>
              <a:buChar char="o"/>
            </a:pPr>
            <a:r>
              <a:rPr lang="en-US" b="1" dirty="0"/>
              <a:t>Examples</a:t>
            </a:r>
            <a:r>
              <a:rPr lang="en-US" dirty="0"/>
              <a:t>: </a:t>
            </a:r>
          </a:p>
          <a:p>
            <a:pPr marL="0" indent="0" algn="l" rtl="0">
              <a:buNone/>
            </a:pPr>
            <a:r>
              <a:rPr lang="en-US" b="1" dirty="0">
                <a:solidFill>
                  <a:srgbClr val="FF0000"/>
                </a:solidFill>
              </a:rPr>
              <a:t>Abba </a:t>
            </a:r>
            <a:r>
              <a:rPr lang="en-US" b="1" dirty="0" err="1">
                <a:solidFill>
                  <a:srgbClr val="FF0000"/>
                </a:solidFill>
              </a:rPr>
              <a:t>Pishoi</a:t>
            </a:r>
            <a:r>
              <a:rPr lang="en-US" b="1" dirty="0">
                <a:solidFill>
                  <a:srgbClr val="FF0000"/>
                </a:solidFill>
              </a:rPr>
              <a:t> </a:t>
            </a:r>
            <a:r>
              <a:rPr lang="en-US" dirty="0"/>
              <a:t>used to tie his hair to a rope on the ceiling to pull it up whenever his head bent up in slumber. </a:t>
            </a:r>
          </a:p>
          <a:p>
            <a:pPr marL="0" indent="0" algn="l" rtl="0">
              <a:buNone/>
            </a:pPr>
            <a:r>
              <a:rPr lang="en-US" b="1" dirty="0">
                <a:solidFill>
                  <a:srgbClr val="FF0000"/>
                </a:solidFill>
              </a:rPr>
              <a:t>David the Prophet </a:t>
            </a:r>
            <a:r>
              <a:rPr lang="en-US" dirty="0"/>
              <a:t>who made a covenant with himself saying “ Surely I will go into the chamber of my house, or go up to the comfort of my bed; I will not give sleep to my eyes or slumber to my eyelids, until I find a place for the Lord” </a:t>
            </a:r>
            <a:r>
              <a:rPr lang="pt-PT" dirty="0"/>
              <a:t>(Ps. 132:3-5).</a:t>
            </a:r>
            <a:endParaRPr lang="en-US" dirty="0"/>
          </a:p>
          <a:p>
            <a:pPr marL="0" indent="0" algn="l" rtl="0">
              <a:buNone/>
            </a:pPr>
            <a:endParaRPr lang="ar-EG" dirty="0"/>
          </a:p>
        </p:txBody>
      </p:sp>
    </p:spTree>
    <p:extLst>
      <p:ext uri="{BB962C8B-B14F-4D97-AF65-F5344CB8AC3E}">
        <p14:creationId xmlns:p14="http://schemas.microsoft.com/office/powerpoint/2010/main" val="3594997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r>
              <a:rPr lang="en-US" dirty="0"/>
              <a:t>Fear of god &amp; Self-Coercion</a:t>
            </a:r>
            <a:endParaRPr lang="ar-EG" dirty="0"/>
          </a:p>
        </p:txBody>
      </p:sp>
      <p:sp>
        <p:nvSpPr>
          <p:cNvPr id="3" name="Content Placeholder 2"/>
          <p:cNvSpPr>
            <a:spLocks noGrp="1"/>
          </p:cNvSpPr>
          <p:nvPr>
            <p:ph idx="1"/>
          </p:nvPr>
        </p:nvSpPr>
        <p:spPr>
          <a:xfrm>
            <a:off x="577516" y="1324366"/>
            <a:ext cx="11020925" cy="4482876"/>
          </a:xfrm>
        </p:spPr>
        <p:txBody>
          <a:bodyPr/>
          <a:lstStyle/>
          <a:p>
            <a:pPr algn="l" rtl="0">
              <a:buFont typeface="Wingdings" panose="05000000000000000000" pitchFamily="2" charset="2"/>
              <a:buChar char="Ø"/>
            </a:pPr>
            <a:r>
              <a:rPr lang="en-US" b="1" dirty="0">
                <a:solidFill>
                  <a:srgbClr val="FF0000"/>
                </a:solidFill>
              </a:rPr>
              <a:t>Advice &amp; Practices</a:t>
            </a:r>
          </a:p>
          <a:p>
            <a:pPr marL="0" indent="0" algn="l" rtl="0">
              <a:buNone/>
            </a:pPr>
            <a:r>
              <a:rPr lang="en-US" dirty="0"/>
              <a:t>The biggest war we fight in the spiritual life is the war against </a:t>
            </a:r>
            <a:r>
              <a:rPr lang="en-US" b="1" dirty="0">
                <a:solidFill>
                  <a:srgbClr val="FF0000"/>
                </a:solidFill>
              </a:rPr>
              <a:t>OURSELVES</a:t>
            </a:r>
          </a:p>
          <a:p>
            <a:pPr algn="l" rtl="0">
              <a:buFont typeface="Courier New" panose="02070309020205020404" pitchFamily="49" charset="0"/>
              <a:buChar char="o"/>
            </a:pPr>
            <a:r>
              <a:rPr lang="en-US" dirty="0"/>
              <a:t>Self-coercion comes under the Lord’s commandment of carrying the cross (Matt. 16:24), because “those who are Christ’s have crucified its flesh with its passions and desires” (Gal. 5:24).</a:t>
            </a:r>
          </a:p>
          <a:p>
            <a:pPr algn="l" rtl="0">
              <a:buFont typeface="Courier New" panose="02070309020205020404" pitchFamily="49" charset="0"/>
              <a:buChar char="o"/>
            </a:pPr>
            <a:r>
              <a:rPr lang="en-US" dirty="0"/>
              <a:t>“And if your right eye causes you to sin, cast it out and cast it from you…(Mat. 5:29,30).  Thus, you should restrict your eyes and your hands. </a:t>
            </a:r>
          </a:p>
          <a:p>
            <a:pPr algn="l" rtl="0">
              <a:buFont typeface="Courier New" panose="02070309020205020404" pitchFamily="49" charset="0"/>
              <a:buChar char="o"/>
            </a:pPr>
            <a:r>
              <a:rPr lang="en-US" dirty="0"/>
              <a:t>Let your conscience force you and not the law of the land in which you live. </a:t>
            </a:r>
          </a:p>
          <a:p>
            <a:pPr marL="0" indent="0" algn="l" rtl="0">
              <a:buNone/>
            </a:pPr>
            <a:endParaRPr lang="ar-EG" b="1" dirty="0">
              <a:solidFill>
                <a:srgbClr val="FF0000"/>
              </a:solidFill>
            </a:endParaRPr>
          </a:p>
        </p:txBody>
      </p:sp>
    </p:spTree>
    <p:extLst>
      <p:ext uri="{BB962C8B-B14F-4D97-AF65-F5344CB8AC3E}">
        <p14:creationId xmlns:p14="http://schemas.microsoft.com/office/powerpoint/2010/main" val="1462110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r>
              <a:rPr lang="en-US" dirty="0"/>
              <a:t>4. The Spiritual Conduct &amp; Uprightness</a:t>
            </a:r>
          </a:p>
        </p:txBody>
      </p:sp>
      <p:sp>
        <p:nvSpPr>
          <p:cNvPr id="3" name="Content Placeholder 2"/>
          <p:cNvSpPr>
            <a:spLocks noGrp="1"/>
          </p:cNvSpPr>
          <p:nvPr>
            <p:ph idx="1"/>
          </p:nvPr>
        </p:nvSpPr>
        <p:spPr>
          <a:xfrm>
            <a:off x="577516" y="1324366"/>
            <a:ext cx="11020925" cy="4482876"/>
          </a:xfrm>
        </p:spPr>
        <p:txBody>
          <a:bodyPr/>
          <a:lstStyle/>
          <a:p>
            <a:pPr algn="l" rtl="0">
              <a:buFont typeface="Wingdings" panose="05000000000000000000" pitchFamily="2" charset="2"/>
              <a:buChar char="Ø"/>
            </a:pPr>
            <a:r>
              <a:rPr lang="en-US" b="1" dirty="0">
                <a:solidFill>
                  <a:srgbClr val="FF0000"/>
                </a:solidFill>
              </a:rPr>
              <a:t>The Spiritual Conduct</a:t>
            </a:r>
          </a:p>
          <a:p>
            <a:pPr marL="0" indent="0" algn="l" rtl="0">
              <a:buNone/>
            </a:pPr>
            <a:r>
              <a:rPr lang="en-US" dirty="0"/>
              <a:t>The spiritual person walks according to the Spirit. He does not walk according to the flesh.  </a:t>
            </a:r>
          </a:p>
          <a:p>
            <a:pPr algn="l" rtl="0">
              <a:buFont typeface="Courier New" panose="02070309020205020404" pitchFamily="49" charset="0"/>
              <a:buChar char="o"/>
            </a:pPr>
            <a:r>
              <a:rPr lang="en-US" dirty="0"/>
              <a:t>St. Paul the Apostle stated “There is therefore now no condemnation to those who are in Christ Jesus, who do not walk according to the flesh, but according to the Spirit” (Rom. 8:1).  </a:t>
            </a:r>
          </a:p>
          <a:p>
            <a:pPr marL="0" indent="0" algn="l" rtl="0">
              <a:buNone/>
            </a:pPr>
            <a:endParaRPr lang="en-US" dirty="0"/>
          </a:p>
          <a:p>
            <a:pPr marL="0" indent="0" algn="l" rtl="0">
              <a:buNone/>
            </a:pPr>
            <a:r>
              <a:rPr lang="en-US" dirty="0"/>
              <a:t>The majority of people are </a:t>
            </a:r>
            <a:r>
              <a:rPr lang="en-US" b="1" dirty="0"/>
              <a:t>concerned about their bodies </a:t>
            </a:r>
            <a:r>
              <a:rPr lang="en-US" dirty="0"/>
              <a:t>and their clothing but </a:t>
            </a:r>
            <a:r>
              <a:rPr lang="en-US" b="1" dirty="0"/>
              <a:t>not their spirit</a:t>
            </a:r>
            <a:r>
              <a:rPr lang="en-US" dirty="0"/>
              <a:t>. </a:t>
            </a:r>
          </a:p>
          <a:p>
            <a:pPr algn="l" rtl="0">
              <a:buFont typeface="Courier New" panose="02070309020205020404" pitchFamily="49" charset="0"/>
              <a:buChar char="o"/>
            </a:pPr>
            <a:r>
              <a:rPr lang="en-US" dirty="0"/>
              <a:t>When the Apostle talked about the love of the world, that is enmity with God, he said: “For all that is in the world-the lust of the flesh, the lust of the eyes, and the pride of life” (1 Jn. 2:16) he played the lust of the flesh the first of worldliness. </a:t>
            </a:r>
          </a:p>
          <a:p>
            <a:pPr marL="0" indent="0" algn="l" rtl="0">
              <a:buNone/>
            </a:pPr>
            <a:endParaRPr lang="en-US" b="1" dirty="0">
              <a:solidFill>
                <a:srgbClr val="FF0000"/>
              </a:solidFill>
            </a:endParaRPr>
          </a:p>
        </p:txBody>
      </p:sp>
    </p:spTree>
    <p:extLst>
      <p:ext uri="{BB962C8B-B14F-4D97-AF65-F5344CB8AC3E}">
        <p14:creationId xmlns:p14="http://schemas.microsoft.com/office/powerpoint/2010/main" val="793695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r>
              <a:rPr lang="en-US" dirty="0"/>
              <a:t>The Spiritual Conduct &amp; Uprightness</a:t>
            </a:r>
          </a:p>
        </p:txBody>
      </p:sp>
      <p:sp>
        <p:nvSpPr>
          <p:cNvPr id="3" name="Content Placeholder 2"/>
          <p:cNvSpPr>
            <a:spLocks noGrp="1"/>
          </p:cNvSpPr>
          <p:nvPr>
            <p:ph idx="1"/>
          </p:nvPr>
        </p:nvSpPr>
        <p:spPr>
          <a:xfrm>
            <a:off x="577516" y="1324366"/>
            <a:ext cx="11020925" cy="4482876"/>
          </a:xfrm>
        </p:spPr>
        <p:txBody>
          <a:bodyPr>
            <a:normAutofit fontScale="92500" lnSpcReduction="10000"/>
          </a:bodyPr>
          <a:lstStyle/>
          <a:p>
            <a:pPr algn="l" rtl="0">
              <a:buFont typeface="Wingdings" panose="05000000000000000000" pitchFamily="2" charset="2"/>
              <a:buChar char="Ø"/>
            </a:pPr>
            <a:r>
              <a:rPr lang="en-US" b="1" dirty="0">
                <a:solidFill>
                  <a:srgbClr val="FF0000"/>
                </a:solidFill>
              </a:rPr>
              <a:t>Is the Body a Sin?</a:t>
            </a:r>
            <a:r>
              <a:rPr lang="en-US" dirty="0">
                <a:solidFill>
                  <a:srgbClr val="FF0000"/>
                </a:solidFill>
              </a:rPr>
              <a:t> </a:t>
            </a:r>
            <a:r>
              <a:rPr lang="en-US" b="1" dirty="0"/>
              <a:t>No.</a:t>
            </a:r>
          </a:p>
          <a:p>
            <a:pPr marL="0" indent="0" algn="l" rtl="0">
              <a:buNone/>
            </a:pPr>
            <a:r>
              <a:rPr lang="en-US" dirty="0"/>
              <a:t>The body is not a sin nor an evil otherwise God would not have created it. </a:t>
            </a:r>
          </a:p>
          <a:p>
            <a:pPr algn="l" rtl="0">
              <a:buFont typeface="Courier New" panose="02070309020205020404" pitchFamily="49" charset="0"/>
              <a:buChar char="o"/>
            </a:pPr>
            <a:r>
              <a:rPr lang="en-US" b="1" dirty="0"/>
              <a:t>Supporting biblical references: </a:t>
            </a:r>
            <a:r>
              <a:rPr lang="en-US" dirty="0"/>
              <a:t>“Or do you not know that your body is the temple of the Holy Spirit who is in you? Do you not know that your bodies are members of Christ? (1Cor.6:19, 15).</a:t>
            </a:r>
          </a:p>
          <a:p>
            <a:pPr marL="0" indent="0" algn="l" rtl="0">
              <a:buNone/>
            </a:pPr>
            <a:r>
              <a:rPr lang="en-US" dirty="0"/>
              <a:t>The Subjection of the Body to the Spirit</a:t>
            </a:r>
          </a:p>
          <a:p>
            <a:pPr algn="l" rtl="0">
              <a:buFont typeface="Wingdings" panose="05000000000000000000" pitchFamily="2" charset="2"/>
              <a:buChar char="v"/>
            </a:pPr>
            <a:r>
              <a:rPr lang="en-US" b="1" dirty="0"/>
              <a:t>Concept 1</a:t>
            </a:r>
            <a:r>
              <a:rPr lang="en-US" dirty="0"/>
              <a:t>: Body is sacred since God created it.</a:t>
            </a:r>
          </a:p>
          <a:p>
            <a:pPr algn="l" rtl="0">
              <a:buFont typeface="Wingdings" panose="05000000000000000000" pitchFamily="2" charset="2"/>
              <a:buChar char="v"/>
            </a:pPr>
            <a:r>
              <a:rPr lang="en-US" b="1" dirty="0"/>
              <a:t>Concept 2</a:t>
            </a:r>
            <a:r>
              <a:rPr lang="en-US" dirty="0"/>
              <a:t>: Body is sacred since it is a member of Christ.</a:t>
            </a:r>
          </a:p>
          <a:p>
            <a:pPr algn="l" rtl="0">
              <a:buFont typeface="Wingdings" panose="05000000000000000000" pitchFamily="2" charset="2"/>
              <a:buChar char="v"/>
            </a:pPr>
            <a:r>
              <a:rPr lang="en-US" b="1" dirty="0"/>
              <a:t>Concept 3</a:t>
            </a:r>
            <a:r>
              <a:rPr lang="en-US" dirty="0"/>
              <a:t>: We venerate the bodies of the saints, therefore they are sacred.</a:t>
            </a:r>
          </a:p>
          <a:p>
            <a:pPr algn="l" rtl="0">
              <a:buFont typeface="Wingdings" panose="05000000000000000000" pitchFamily="2" charset="2"/>
              <a:buChar char="v"/>
            </a:pPr>
            <a:r>
              <a:rPr lang="en-US" b="1" dirty="0"/>
              <a:t>Concept 4:</a:t>
            </a:r>
            <a:r>
              <a:rPr lang="en-US" dirty="0"/>
              <a:t> Body is sacred because it was baptized and took a new nature. Consecrated with </a:t>
            </a:r>
            <a:r>
              <a:rPr lang="en-US" dirty="0" err="1"/>
              <a:t>Myroon</a:t>
            </a:r>
            <a:r>
              <a:rPr lang="en-US" dirty="0"/>
              <a:t>.</a:t>
            </a:r>
          </a:p>
          <a:p>
            <a:pPr algn="l" rtl="0">
              <a:buFont typeface="Wingdings" panose="05000000000000000000" pitchFamily="2" charset="2"/>
              <a:buChar char="v"/>
            </a:pPr>
            <a:r>
              <a:rPr lang="en-US" b="1" dirty="0"/>
              <a:t>Concept 5</a:t>
            </a:r>
            <a:r>
              <a:rPr lang="en-US" dirty="0"/>
              <a:t>: The body joins the spirit in worshiping God.</a:t>
            </a:r>
          </a:p>
          <a:p>
            <a:pPr marL="0" indent="0" algn="l" rtl="0">
              <a:buNone/>
            </a:pPr>
            <a:endParaRPr lang="en-US" b="1" dirty="0">
              <a:solidFill>
                <a:srgbClr val="FF0000"/>
              </a:solidFill>
            </a:endParaRPr>
          </a:p>
        </p:txBody>
      </p:sp>
    </p:spTree>
    <p:extLst>
      <p:ext uri="{BB962C8B-B14F-4D97-AF65-F5344CB8AC3E}">
        <p14:creationId xmlns:p14="http://schemas.microsoft.com/office/powerpoint/2010/main" val="710263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r>
              <a:rPr lang="en-US" dirty="0"/>
              <a:t>The Spiritual Conduct &amp; Uprightness</a:t>
            </a:r>
          </a:p>
        </p:txBody>
      </p:sp>
      <p:sp>
        <p:nvSpPr>
          <p:cNvPr id="3" name="Content Placeholder 2"/>
          <p:cNvSpPr>
            <a:spLocks noGrp="1"/>
          </p:cNvSpPr>
          <p:nvPr>
            <p:ph idx="1"/>
          </p:nvPr>
        </p:nvSpPr>
        <p:spPr>
          <a:xfrm>
            <a:off x="577516" y="1324366"/>
            <a:ext cx="11020925" cy="4482876"/>
          </a:xfrm>
        </p:spPr>
        <p:txBody>
          <a:bodyPr/>
          <a:lstStyle/>
          <a:p>
            <a:pPr algn="l" rtl="0">
              <a:buFont typeface="Wingdings" panose="05000000000000000000" pitchFamily="2" charset="2"/>
              <a:buChar char="Ø"/>
            </a:pPr>
            <a:r>
              <a:rPr lang="en-US" b="1" dirty="0">
                <a:solidFill>
                  <a:srgbClr val="FF0000"/>
                </a:solidFill>
              </a:rPr>
              <a:t>The Subjection of the Body to the Spirit</a:t>
            </a:r>
            <a:endParaRPr lang="en-US" dirty="0">
              <a:solidFill>
                <a:srgbClr val="FF0000"/>
              </a:solidFill>
            </a:endParaRPr>
          </a:p>
          <a:p>
            <a:pPr algn="l" rtl="0">
              <a:buFont typeface="Courier New" panose="02070309020205020404" pitchFamily="49" charset="0"/>
              <a:buChar char="o"/>
            </a:pPr>
            <a:r>
              <a:rPr lang="en-US" dirty="0"/>
              <a:t>The body will be holy if it submits to the direction of the spirit and vice versa.  The body can be a holy and living sacrifice. The body must resist and submit to the spirit. Otherwise there will be a struggle as stated in Gal. 5:17. </a:t>
            </a:r>
          </a:p>
          <a:p>
            <a:pPr algn="l" rtl="0">
              <a:buFont typeface="Courier New" panose="02070309020205020404" pitchFamily="49" charset="0"/>
              <a:buChar char="o"/>
            </a:pPr>
            <a:r>
              <a:rPr lang="en-US" dirty="0"/>
              <a:t>The Fathers in the wilderness induced themselves to be pliable by fasting, vigil, and prostrations.</a:t>
            </a:r>
          </a:p>
          <a:p>
            <a:pPr algn="l" rtl="0">
              <a:buFont typeface="Courier New" panose="02070309020205020404" pitchFamily="49" charset="0"/>
              <a:buChar char="o"/>
            </a:pPr>
            <a:r>
              <a:rPr lang="en-US" dirty="0"/>
              <a:t>The body in itself is not a sin, but the lust of the flesh is. </a:t>
            </a:r>
            <a:r>
              <a:rPr lang="en-US" b="1" dirty="0"/>
              <a:t>Example</a:t>
            </a:r>
            <a:r>
              <a:rPr lang="en-US" dirty="0"/>
              <a:t>: Adam and Eve fell into the lust of flesh.</a:t>
            </a:r>
          </a:p>
          <a:p>
            <a:pPr marL="0" indent="0" algn="ctr" rtl="0">
              <a:buNone/>
            </a:pPr>
            <a:r>
              <a:rPr lang="en-US" sz="2400" b="1" dirty="0"/>
              <a:t>If there is not inner conflict between body and spirit, the body will not sin.</a:t>
            </a:r>
          </a:p>
        </p:txBody>
      </p:sp>
    </p:spTree>
    <p:extLst>
      <p:ext uri="{BB962C8B-B14F-4D97-AF65-F5344CB8AC3E}">
        <p14:creationId xmlns:p14="http://schemas.microsoft.com/office/powerpoint/2010/main" val="2243404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r>
              <a:rPr lang="en-US" dirty="0"/>
              <a:t>The Spiritual Conduct &amp; Uprightness</a:t>
            </a:r>
          </a:p>
        </p:txBody>
      </p:sp>
      <p:sp>
        <p:nvSpPr>
          <p:cNvPr id="3" name="Content Placeholder 2"/>
          <p:cNvSpPr>
            <a:spLocks noGrp="1"/>
          </p:cNvSpPr>
          <p:nvPr>
            <p:ph idx="1"/>
          </p:nvPr>
        </p:nvSpPr>
        <p:spPr>
          <a:xfrm>
            <a:off x="520366" y="1324365"/>
            <a:ext cx="11020925" cy="4482876"/>
          </a:xfrm>
        </p:spPr>
        <p:txBody>
          <a:bodyPr/>
          <a:lstStyle/>
          <a:p>
            <a:pPr algn="l" rtl="0">
              <a:buFont typeface="Wingdings" panose="05000000000000000000" pitchFamily="2" charset="2"/>
              <a:buChar char="Ø"/>
            </a:pPr>
            <a:r>
              <a:rPr lang="en-US" b="1" dirty="0">
                <a:solidFill>
                  <a:srgbClr val="FF0000"/>
                </a:solidFill>
              </a:rPr>
              <a:t>The Body and Sin</a:t>
            </a:r>
            <a:endParaRPr lang="en-US" dirty="0">
              <a:solidFill>
                <a:srgbClr val="FF0000"/>
              </a:solidFill>
            </a:endParaRPr>
          </a:p>
          <a:p>
            <a:pPr marL="0" indent="0" algn="l" rtl="0">
              <a:buNone/>
            </a:pPr>
            <a:r>
              <a:rPr lang="en-US" dirty="0"/>
              <a:t>The body, which sins is in effect defiling one of God’s temples.  The body does not only rebel against its own spirit but also against the Spirit of God who dwells in it. </a:t>
            </a:r>
          </a:p>
          <a:p>
            <a:pPr marL="0" indent="0" algn="l" rtl="0">
              <a:buNone/>
            </a:pPr>
            <a:r>
              <a:rPr lang="en-US" dirty="0"/>
              <a:t>The body, which lives in its lusts, is considered dead even though it is throbbing with life. </a:t>
            </a:r>
          </a:p>
          <a:p>
            <a:pPr algn="l" rtl="0">
              <a:buFont typeface="Courier New" panose="02070309020205020404" pitchFamily="49" charset="0"/>
              <a:buChar char="o"/>
            </a:pPr>
            <a:r>
              <a:rPr lang="en-US" dirty="0"/>
              <a:t>Biblical reference:”…the body is dead because of sin” (Rom. 8:10). </a:t>
            </a:r>
          </a:p>
          <a:p>
            <a:pPr algn="l" rtl="0">
              <a:buFont typeface="Courier New" panose="02070309020205020404" pitchFamily="49" charset="0"/>
              <a:buChar char="o"/>
            </a:pPr>
            <a:r>
              <a:rPr lang="en-US" dirty="0"/>
              <a:t>Biblical reference : The father said about the prodigal son “…..for this my son was dead” (Lk. 15:24)….this son was dead and now is alive again”</a:t>
            </a:r>
          </a:p>
          <a:p>
            <a:pPr marL="0" indent="0" algn="l" rtl="0">
              <a:buNone/>
            </a:pPr>
            <a:endParaRPr lang="en-US" dirty="0"/>
          </a:p>
        </p:txBody>
      </p:sp>
    </p:spTree>
    <p:extLst>
      <p:ext uri="{BB962C8B-B14F-4D97-AF65-F5344CB8AC3E}">
        <p14:creationId xmlns:p14="http://schemas.microsoft.com/office/powerpoint/2010/main" val="2092153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r>
              <a:rPr lang="en-US" dirty="0"/>
              <a:t>The Spiritual Conduct &amp; Uprightness</a:t>
            </a:r>
          </a:p>
        </p:txBody>
      </p:sp>
      <p:sp>
        <p:nvSpPr>
          <p:cNvPr id="3" name="Content Placeholder 2"/>
          <p:cNvSpPr>
            <a:spLocks noGrp="1"/>
          </p:cNvSpPr>
          <p:nvPr>
            <p:ph idx="1"/>
          </p:nvPr>
        </p:nvSpPr>
        <p:spPr>
          <a:xfrm>
            <a:off x="577516" y="1324366"/>
            <a:ext cx="11020925" cy="4482876"/>
          </a:xfrm>
        </p:spPr>
        <p:txBody>
          <a:bodyPr>
            <a:normAutofit fontScale="92500" lnSpcReduction="20000"/>
          </a:bodyPr>
          <a:lstStyle/>
          <a:p>
            <a:pPr algn="l" rtl="0">
              <a:buFont typeface="Wingdings" panose="05000000000000000000" pitchFamily="2" charset="2"/>
              <a:buChar char="Ø"/>
            </a:pPr>
            <a:r>
              <a:rPr lang="en-US" b="1" dirty="0">
                <a:solidFill>
                  <a:srgbClr val="FF0000"/>
                </a:solidFill>
              </a:rPr>
              <a:t>Caring for the Spirit</a:t>
            </a:r>
            <a:endParaRPr lang="en-US" dirty="0">
              <a:solidFill>
                <a:srgbClr val="FF0000"/>
              </a:solidFill>
            </a:endParaRPr>
          </a:p>
          <a:p>
            <a:pPr marL="0" indent="0" algn="l" rtl="0">
              <a:buNone/>
            </a:pPr>
            <a:r>
              <a:rPr lang="en-US" b="1" dirty="0"/>
              <a:t>Focusing on the spirit: </a:t>
            </a:r>
            <a:r>
              <a:rPr lang="en-US" dirty="0"/>
              <a:t>“For what is a man profited if he gains the whole world and loses his own soul” </a:t>
            </a:r>
            <a:r>
              <a:rPr lang="it-IT" dirty="0"/>
              <a:t>(Matt. 16:26).</a:t>
            </a:r>
            <a:r>
              <a:rPr lang="en-US" dirty="0"/>
              <a:t>If one walks in the spirit, he will be similar to the angels. Thus, it is important to focus on the spirit not the flesh.  </a:t>
            </a:r>
          </a:p>
          <a:p>
            <a:pPr algn="l" rtl="0">
              <a:buFont typeface="Wingdings" panose="05000000000000000000" pitchFamily="2" charset="2"/>
              <a:buChar char="Ø"/>
            </a:pPr>
            <a:r>
              <a:rPr lang="en-US" b="1" dirty="0">
                <a:solidFill>
                  <a:srgbClr val="FF0000"/>
                </a:solidFill>
              </a:rPr>
              <a:t>The Relation of Your Spirit to the Spirit of God</a:t>
            </a:r>
          </a:p>
          <a:p>
            <a:pPr algn="l" rtl="0">
              <a:buFont typeface="Courier New" panose="02070309020205020404" pitchFamily="49" charset="0"/>
              <a:buChar char="o"/>
            </a:pPr>
            <a:r>
              <a:rPr lang="en-US" dirty="0"/>
              <a:t>The spiritual person submits his body to his spirit and submits his spirit to the Spirit of God. When we do this we become sons of God (God’s children). </a:t>
            </a:r>
          </a:p>
          <a:p>
            <a:pPr marL="0" indent="0" algn="l" rtl="0">
              <a:buNone/>
            </a:pPr>
            <a:r>
              <a:rPr lang="en-US" dirty="0"/>
              <a:t>“</a:t>
            </a:r>
            <a:r>
              <a:rPr lang="en-US" i="1" dirty="0"/>
              <a:t>Spirit is love, joy, peace, longsuffering, kindness, goodness, faithfulness, gentleness, self-control”</a:t>
            </a:r>
            <a:r>
              <a:rPr lang="en-US" dirty="0"/>
              <a:t> (Cal. 5:22, 23).” Thus, there is a positive aspect not just a negative aspect to being in communion with the Spirit. </a:t>
            </a:r>
          </a:p>
          <a:p>
            <a:pPr algn="l" rtl="0">
              <a:buFont typeface="Courier New" panose="02070309020205020404" pitchFamily="49" charset="0"/>
              <a:buChar char="o"/>
            </a:pPr>
            <a:r>
              <a:rPr lang="en-US" dirty="0"/>
              <a:t>One must co-work with the Spirit of God, and be pliable. When we do this we are beautified with virtues, ready to meet God. </a:t>
            </a:r>
          </a:p>
          <a:p>
            <a:pPr marL="0" indent="0" algn="ctr" rtl="0">
              <a:buNone/>
            </a:pPr>
            <a:r>
              <a:rPr lang="en-US" b="1" dirty="0">
                <a:solidFill>
                  <a:srgbClr val="FF0000"/>
                </a:solidFill>
              </a:rPr>
              <a:t>Ask Yourself: Do you fear the devils or do they fear you because the Spirit of God dwells in you? </a:t>
            </a:r>
          </a:p>
          <a:p>
            <a:pPr marL="0" indent="0" algn="l" rtl="0">
              <a:buNone/>
            </a:pPr>
            <a:endParaRPr lang="en-US" dirty="0"/>
          </a:p>
        </p:txBody>
      </p:sp>
    </p:spTree>
    <p:extLst>
      <p:ext uri="{BB962C8B-B14F-4D97-AF65-F5344CB8AC3E}">
        <p14:creationId xmlns:p14="http://schemas.microsoft.com/office/powerpoint/2010/main" val="1675606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The spiritual goal</a:t>
            </a:r>
            <a:endParaRPr lang="ar-EG" dirty="0"/>
          </a:p>
        </p:txBody>
      </p:sp>
      <p:sp>
        <p:nvSpPr>
          <p:cNvPr id="3" name="Content Placeholder 2"/>
          <p:cNvSpPr>
            <a:spLocks noGrp="1"/>
          </p:cNvSpPr>
          <p:nvPr>
            <p:ph idx="1"/>
          </p:nvPr>
        </p:nvSpPr>
        <p:spPr/>
        <p:txBody>
          <a:bodyPr/>
          <a:lstStyle/>
          <a:p>
            <a:pPr algn="l" rtl="0">
              <a:buFont typeface="Wingdings" panose="05000000000000000000" pitchFamily="2" charset="2"/>
              <a:buChar char="Ø"/>
            </a:pPr>
            <a:r>
              <a:rPr lang="en-US" b="1" dirty="0">
                <a:solidFill>
                  <a:srgbClr val="FF0000"/>
                </a:solidFill>
              </a:rPr>
              <a:t>Aim in Life</a:t>
            </a:r>
            <a:r>
              <a:rPr lang="en-US" dirty="0"/>
              <a:t>: categorized in Desires (Transient) or Pleasure (Temporary); Lk 10:41</a:t>
            </a:r>
          </a:p>
          <a:p>
            <a:pPr algn="l" rtl="0">
              <a:buFont typeface="Wingdings" panose="05000000000000000000" pitchFamily="2" charset="2"/>
              <a:buChar char="Ø"/>
            </a:pPr>
            <a:endParaRPr lang="en-US" dirty="0"/>
          </a:p>
          <a:p>
            <a:pPr algn="l" rtl="0">
              <a:buFont typeface="Wingdings" panose="05000000000000000000" pitchFamily="2" charset="2"/>
              <a:buChar char="Ø"/>
            </a:pPr>
            <a:r>
              <a:rPr lang="en-US" b="1" dirty="0">
                <a:solidFill>
                  <a:srgbClr val="FF0000"/>
                </a:solidFill>
              </a:rPr>
              <a:t>Sole Goal</a:t>
            </a:r>
            <a:r>
              <a:rPr lang="en-US" dirty="0"/>
              <a:t>: God. The Goal of the spiritual aspirant is God and </a:t>
            </a:r>
            <a:r>
              <a:rPr lang="en-US" i="1" dirty="0"/>
              <a:t>none but Him</a:t>
            </a:r>
            <a:r>
              <a:rPr lang="en-US" dirty="0"/>
              <a:t>. The Holy Bible states  “ There is none in the world I desire besides You.” (Ps 73:25).  If we focus on the goal as God, we can avoid vanity in the world. The Proverb states “A satisfied soul loathes the honeycomb” (Prov. 27:7), telling us that one who is satisfied with life with God loathes all the pleasures of the world.</a:t>
            </a:r>
          </a:p>
        </p:txBody>
      </p:sp>
    </p:spTree>
    <p:extLst>
      <p:ext uri="{BB962C8B-B14F-4D97-AF65-F5344CB8AC3E}">
        <p14:creationId xmlns:p14="http://schemas.microsoft.com/office/powerpoint/2010/main" val="1853501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r>
              <a:rPr lang="en-US" dirty="0"/>
              <a:t>The Spiritual Conduct &amp; Uprightness</a:t>
            </a:r>
          </a:p>
        </p:txBody>
      </p:sp>
      <p:sp>
        <p:nvSpPr>
          <p:cNvPr id="3" name="Content Placeholder 2"/>
          <p:cNvSpPr>
            <a:spLocks noGrp="1"/>
          </p:cNvSpPr>
          <p:nvPr>
            <p:ph idx="1"/>
          </p:nvPr>
        </p:nvSpPr>
        <p:spPr>
          <a:xfrm>
            <a:off x="577516" y="1324366"/>
            <a:ext cx="11509981" cy="4482876"/>
          </a:xfrm>
        </p:spPr>
        <p:txBody>
          <a:bodyPr>
            <a:normAutofit fontScale="70000" lnSpcReduction="20000"/>
          </a:bodyPr>
          <a:lstStyle/>
          <a:p>
            <a:pPr algn="l" rtl="0">
              <a:buFont typeface="Wingdings" panose="05000000000000000000" pitchFamily="2" charset="2"/>
              <a:buChar char="Ø"/>
            </a:pPr>
            <a:r>
              <a:rPr lang="en-US" sz="2500" b="1" dirty="0">
                <a:solidFill>
                  <a:srgbClr val="FF0000"/>
                </a:solidFill>
              </a:rPr>
              <a:t>The Meaning of Uprightness</a:t>
            </a:r>
          </a:p>
          <a:p>
            <a:pPr marL="0" indent="0" algn="l" rtl="0">
              <a:buNone/>
            </a:pPr>
            <a:r>
              <a:rPr lang="en-US" dirty="0"/>
              <a:t>The spiritual person is an upright person.  He is a just person. He does not swerve or stray. As stated “ Do not turn to the right or to the left”” (Prov. 4:27). </a:t>
            </a:r>
          </a:p>
          <a:p>
            <a:pPr algn="l" rtl="0">
              <a:buFont typeface="Wingdings" panose="05000000000000000000" pitchFamily="2" charset="2"/>
              <a:buChar char="v"/>
            </a:pPr>
            <a:r>
              <a:rPr lang="de-DE" sz="2200" b="1" dirty="0">
                <a:solidFill>
                  <a:srgbClr val="FF0000"/>
                </a:solidFill>
              </a:rPr>
              <a:t>Uprightness Versus Extremity</a:t>
            </a:r>
            <a:endParaRPr lang="en-US" sz="2200" dirty="0">
              <a:solidFill>
                <a:srgbClr val="FF0000"/>
              </a:solidFill>
            </a:endParaRPr>
          </a:p>
          <a:p>
            <a:pPr algn="l" rtl="0">
              <a:buFont typeface="Courier New" panose="02070309020205020404" pitchFamily="49" charset="0"/>
              <a:buChar char="o"/>
            </a:pPr>
            <a:r>
              <a:rPr lang="en-US" dirty="0"/>
              <a:t>Exaggeration in the spiritual path is not acceptable since it is a lie. Jesus Christ chastised the Pharisees and Scribes because they made unrealistic demands on people.</a:t>
            </a:r>
          </a:p>
          <a:p>
            <a:pPr algn="l" rtl="0">
              <a:buFont typeface="Courier New" panose="02070309020205020404" pitchFamily="49" charset="0"/>
              <a:buChar char="o"/>
            </a:pPr>
            <a:r>
              <a:rPr lang="en-US" dirty="0"/>
              <a:t>Extremity lacks steadfastness since the person only displays the extreme the behavior for a limited time and then abandons it.</a:t>
            </a:r>
          </a:p>
          <a:p>
            <a:pPr algn="l" rtl="0">
              <a:buFont typeface="Courier New" panose="02070309020205020404" pitchFamily="49" charset="0"/>
              <a:buChar char="o"/>
            </a:pPr>
            <a:r>
              <a:rPr lang="en-US" dirty="0"/>
              <a:t>The Spiritual Fathers recommended gradualness. </a:t>
            </a:r>
            <a:br>
              <a:rPr lang="en-US" b="1" dirty="0"/>
            </a:br>
            <a:endParaRPr lang="en-US" dirty="0"/>
          </a:p>
          <a:p>
            <a:pPr algn="l" rtl="0">
              <a:buFont typeface="Wingdings" panose="05000000000000000000" pitchFamily="2" charset="2"/>
              <a:buChar char="v"/>
            </a:pPr>
            <a:r>
              <a:rPr lang="de-DE" b="1" dirty="0">
                <a:solidFill>
                  <a:srgbClr val="FF0000"/>
                </a:solidFill>
              </a:rPr>
              <a:t>Uprightness Versus Falsehood</a:t>
            </a:r>
            <a:endParaRPr lang="en-US" dirty="0">
              <a:solidFill>
                <a:srgbClr val="FF0000"/>
              </a:solidFill>
            </a:endParaRPr>
          </a:p>
          <a:p>
            <a:pPr algn="l" rtl="0">
              <a:buFont typeface="Courier New" panose="02070309020205020404" pitchFamily="49" charset="0"/>
              <a:buChar char="o"/>
            </a:pPr>
            <a:r>
              <a:rPr lang="en-US" dirty="0"/>
              <a:t>Some people walk in falsehood through ignorance. </a:t>
            </a:r>
          </a:p>
          <a:p>
            <a:pPr algn="l" rtl="0">
              <a:buFont typeface="Courier New" panose="02070309020205020404" pitchFamily="49" charset="0"/>
              <a:buChar char="o"/>
            </a:pPr>
            <a:r>
              <a:rPr lang="en-US" dirty="0"/>
              <a:t>Pride may cloud people’s judgment that their path is straight when in fact it is not. “ The way of a fool is right in his own eyes” (Prov. 12:15).</a:t>
            </a:r>
            <a:r>
              <a:rPr lang="en-US" b="1" dirty="0"/>
              <a:t>  </a:t>
            </a:r>
            <a:r>
              <a:rPr lang="en-US" dirty="0"/>
              <a:t>Thus it is important to be humble. </a:t>
            </a:r>
          </a:p>
          <a:p>
            <a:pPr algn="l" rtl="0">
              <a:buFont typeface="Courier New" panose="02070309020205020404" pitchFamily="49" charset="0"/>
              <a:buChar char="o"/>
            </a:pPr>
            <a:r>
              <a:rPr lang="en-US" dirty="0"/>
              <a:t>Falsehood is Falsehood no matter whether or not a person is condemned for committing it. A mentally ill person may not be responsible for his actions but his behavior is not proper. </a:t>
            </a:r>
          </a:p>
          <a:p>
            <a:pPr algn="l" rtl="0">
              <a:buFont typeface="Wingdings" panose="05000000000000000000" pitchFamily="2" charset="2"/>
              <a:buChar char="Ø"/>
            </a:pPr>
            <a:endParaRPr lang="en-US" dirty="0"/>
          </a:p>
        </p:txBody>
      </p:sp>
    </p:spTree>
    <p:extLst>
      <p:ext uri="{BB962C8B-B14F-4D97-AF65-F5344CB8AC3E}">
        <p14:creationId xmlns:p14="http://schemas.microsoft.com/office/powerpoint/2010/main" val="1704245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r>
              <a:rPr lang="en-US" dirty="0"/>
              <a:t>The Spiritual Conduct &amp; Uprightness</a:t>
            </a:r>
          </a:p>
        </p:txBody>
      </p:sp>
      <p:sp>
        <p:nvSpPr>
          <p:cNvPr id="3" name="Content Placeholder 2"/>
          <p:cNvSpPr>
            <a:spLocks noGrp="1"/>
          </p:cNvSpPr>
          <p:nvPr>
            <p:ph idx="1"/>
          </p:nvPr>
        </p:nvSpPr>
        <p:spPr>
          <a:xfrm>
            <a:off x="235132" y="1132114"/>
            <a:ext cx="11843658" cy="4929052"/>
          </a:xfrm>
        </p:spPr>
        <p:txBody>
          <a:bodyPr>
            <a:normAutofit fontScale="47500" lnSpcReduction="20000"/>
          </a:bodyPr>
          <a:lstStyle/>
          <a:p>
            <a:pPr algn="l" rtl="0">
              <a:buFont typeface="Wingdings" panose="05000000000000000000" pitchFamily="2" charset="2"/>
              <a:buChar char="Ø"/>
            </a:pPr>
            <a:r>
              <a:rPr lang="de-DE" sz="4500" b="1" dirty="0">
                <a:solidFill>
                  <a:srgbClr val="FF0000"/>
                </a:solidFill>
              </a:rPr>
              <a:t>Uprightness Versus Hypocrisy</a:t>
            </a:r>
            <a:endParaRPr lang="en-US" sz="4500" b="1" dirty="0">
              <a:solidFill>
                <a:srgbClr val="FF0000"/>
              </a:solidFill>
            </a:endParaRPr>
          </a:p>
          <a:p>
            <a:pPr algn="l" rtl="0">
              <a:buFont typeface="Courier New" panose="02070309020205020404" pitchFamily="49" charset="0"/>
              <a:buChar char="o"/>
            </a:pPr>
            <a:r>
              <a:rPr lang="en-US" sz="3400" dirty="0"/>
              <a:t>Some people combine truthfulness and falsehood through hypocrisy. The outward and inward appearance must be synchronized. </a:t>
            </a:r>
          </a:p>
          <a:p>
            <a:pPr algn="l" rtl="0">
              <a:buFont typeface="Courier New" panose="02070309020205020404" pitchFamily="49" charset="0"/>
              <a:buChar char="o"/>
            </a:pPr>
            <a:r>
              <a:rPr lang="en-US" sz="3400" dirty="0"/>
              <a:t>People can fall into a dual sin. Outward appearance is dishonest and inward actions are not aligned with the spiritual path.  </a:t>
            </a:r>
          </a:p>
          <a:p>
            <a:pPr marL="0" indent="0" algn="l" rtl="0">
              <a:buNone/>
            </a:pPr>
            <a:r>
              <a:rPr lang="en-US" sz="3400" dirty="0"/>
              <a:t>	Ex) Judas. Delilah with Samson. Balaam -&gt; tried to combine money of </a:t>
            </a:r>
            <a:r>
              <a:rPr lang="en-US" sz="3400" dirty="0" err="1"/>
              <a:t>Balak</a:t>
            </a:r>
            <a:r>
              <a:rPr lang="en-US" sz="3400" dirty="0"/>
              <a:t> with construction of seven altars for the Lord. (</a:t>
            </a:r>
            <a:r>
              <a:rPr lang="en-US" sz="3400" dirty="0" err="1"/>
              <a:t>Num</a:t>
            </a:r>
            <a:r>
              <a:rPr lang="en-US" sz="3400" dirty="0"/>
              <a:t> 22, 23) The devil also acts this way. </a:t>
            </a:r>
          </a:p>
          <a:p>
            <a:pPr algn="l" rtl="0">
              <a:buFont typeface="Courier New" panose="02070309020205020404" pitchFamily="49" charset="0"/>
              <a:buChar char="o"/>
            </a:pPr>
            <a:r>
              <a:rPr lang="en-US" sz="3400" dirty="0"/>
              <a:t>It is important to have the heart and mouth in sync. Thus, it is not proper to use hypocritical phrases or flattering words. </a:t>
            </a:r>
          </a:p>
          <a:p>
            <a:pPr marL="0" indent="0" algn="l" rtl="0">
              <a:buNone/>
            </a:pPr>
            <a:endParaRPr lang="en-US" dirty="0"/>
          </a:p>
          <a:p>
            <a:pPr algn="l" rtl="0">
              <a:buFont typeface="Wingdings" panose="05000000000000000000" pitchFamily="2" charset="2"/>
              <a:buChar char="Ø"/>
            </a:pPr>
            <a:r>
              <a:rPr lang="en-US" sz="4500" b="1" dirty="0">
                <a:solidFill>
                  <a:srgbClr val="FF0000"/>
                </a:solidFill>
              </a:rPr>
              <a:t>Uprightness Versus Deception</a:t>
            </a:r>
          </a:p>
          <a:p>
            <a:pPr algn="l" rtl="0">
              <a:buFont typeface="Courier New" panose="02070309020205020404" pitchFamily="49" charset="0"/>
              <a:buChar char="o"/>
            </a:pPr>
            <a:r>
              <a:rPr lang="en-US" sz="2900" dirty="0"/>
              <a:t> </a:t>
            </a:r>
            <a:r>
              <a:rPr lang="en-US" sz="3400" dirty="0"/>
              <a:t>Jacob was not upright when de deceived his father Isaac and told him that he was his firstborn son Esau (Gen. 27:19). His mother Rebekah was also not upright. </a:t>
            </a:r>
          </a:p>
          <a:p>
            <a:pPr algn="l" rtl="0">
              <a:buFont typeface="Courier New" panose="02070309020205020404" pitchFamily="49" charset="0"/>
              <a:buChar char="o"/>
            </a:pPr>
            <a:r>
              <a:rPr lang="en-US" sz="3400" dirty="0"/>
              <a:t>Joseph’s brothers were not upright when they deceived their father Jacob by dipping Joseph’s many colored tunic into the blood of a kid of a goat so that their father might think that he was devoured by a wild beast (Gen. 37:31-33). </a:t>
            </a:r>
          </a:p>
        </p:txBody>
      </p:sp>
    </p:spTree>
    <p:extLst>
      <p:ext uri="{BB962C8B-B14F-4D97-AF65-F5344CB8AC3E}">
        <p14:creationId xmlns:p14="http://schemas.microsoft.com/office/powerpoint/2010/main" val="267951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r>
              <a:rPr lang="en-US" dirty="0"/>
              <a:t>The Spiritual Conduct &amp; Uprightness</a:t>
            </a:r>
          </a:p>
        </p:txBody>
      </p:sp>
      <p:sp>
        <p:nvSpPr>
          <p:cNvPr id="4" name="Content Placeholder 2"/>
          <p:cNvSpPr txBox="1">
            <a:spLocks/>
          </p:cNvSpPr>
          <p:nvPr/>
        </p:nvSpPr>
        <p:spPr>
          <a:xfrm>
            <a:off x="355448" y="1111006"/>
            <a:ext cx="11020925" cy="4482876"/>
          </a:xfrm>
          <a:prstGeom prst="rect">
            <a:avLst/>
          </a:prstGeom>
        </p:spPr>
        <p:txBody>
          <a:bodyPr vert="horz" lIns="91440" tIns="45720" rIns="91440" bIns="45720" rtlCol="0" anchor="t">
            <a:normAutofit/>
          </a:bodyPr>
          <a:lst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gn="l" rtl="0">
              <a:buFont typeface="Wingdings" panose="05000000000000000000" pitchFamily="2" charset="2"/>
              <a:buChar char="Ø"/>
            </a:pPr>
            <a:r>
              <a:rPr lang="de-DE" sz="3500" b="1" dirty="0">
                <a:solidFill>
                  <a:srgbClr val="FF0000"/>
                </a:solidFill>
              </a:rPr>
              <a:t>Uprightness Versus Artfulness</a:t>
            </a:r>
            <a:endParaRPr lang="en-US" sz="3500" b="1" dirty="0">
              <a:solidFill>
                <a:srgbClr val="FF0000"/>
              </a:solidFill>
            </a:endParaRPr>
          </a:p>
          <a:p>
            <a:pPr marL="0" indent="0" algn="l" rtl="0">
              <a:buNone/>
            </a:pPr>
            <a:r>
              <a:rPr lang="en-US" dirty="0"/>
              <a:t>Artfulness involves going around in circles. This does not conform with the speaker’s respect of his own conscience or the conscience of others.  </a:t>
            </a:r>
          </a:p>
          <a:p>
            <a:pPr marL="0" indent="0" algn="l" rtl="0">
              <a:buFont typeface="Arial" panose="020B0604020202020204" pitchFamily="34" charset="0"/>
              <a:buNone/>
            </a:pPr>
            <a:endParaRPr lang="en-US" dirty="0"/>
          </a:p>
          <a:p>
            <a:pPr algn="l" rtl="0">
              <a:buFont typeface="Wingdings" panose="05000000000000000000" pitchFamily="2" charset="2"/>
              <a:buChar char="Ø"/>
            </a:pPr>
            <a:r>
              <a:rPr lang="de-DE" b="1" dirty="0">
                <a:solidFill>
                  <a:srgbClr val="FF0000"/>
                </a:solidFill>
              </a:rPr>
              <a:t> </a:t>
            </a:r>
            <a:r>
              <a:rPr lang="de-DE" sz="2800" b="1" dirty="0">
                <a:solidFill>
                  <a:srgbClr val="FF0000"/>
                </a:solidFill>
              </a:rPr>
              <a:t>Uprightness Versus Trust</a:t>
            </a:r>
            <a:endParaRPr lang="en-US" sz="2800" b="1" dirty="0">
              <a:solidFill>
                <a:srgbClr val="FF0000"/>
              </a:solidFill>
            </a:endParaRPr>
          </a:p>
          <a:p>
            <a:pPr algn="l" rtl="0"/>
            <a:r>
              <a:rPr lang="en-US" dirty="0"/>
              <a:t>The upright person is trusted by whoever communicates or converses with him. </a:t>
            </a:r>
          </a:p>
          <a:p>
            <a:pPr algn="l" rtl="0"/>
            <a:r>
              <a:rPr lang="en-US" dirty="0"/>
              <a:t>One must reject any profit that comes via crooked means. We must put before our eyes the example of our saintly Fathers and follow in their steps. </a:t>
            </a:r>
          </a:p>
          <a:p>
            <a:pPr algn="l" rtl="0">
              <a:buFont typeface="Wingdings" panose="05000000000000000000" pitchFamily="2" charset="2"/>
              <a:buChar char="Ø"/>
            </a:pPr>
            <a:endParaRPr lang="en-US" dirty="0"/>
          </a:p>
        </p:txBody>
      </p:sp>
    </p:spTree>
    <p:extLst>
      <p:ext uri="{BB962C8B-B14F-4D97-AF65-F5344CB8AC3E}">
        <p14:creationId xmlns:p14="http://schemas.microsoft.com/office/powerpoint/2010/main" val="356687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pPr rtl="0"/>
            <a:r>
              <a:rPr lang="en-US" dirty="0"/>
              <a:t>5. Values &amp; commitment</a:t>
            </a:r>
          </a:p>
        </p:txBody>
      </p:sp>
      <p:sp>
        <p:nvSpPr>
          <p:cNvPr id="3" name="Content Placeholder 2"/>
          <p:cNvSpPr>
            <a:spLocks noGrp="1"/>
          </p:cNvSpPr>
          <p:nvPr>
            <p:ph idx="1"/>
          </p:nvPr>
        </p:nvSpPr>
        <p:spPr>
          <a:xfrm>
            <a:off x="577516" y="1324366"/>
            <a:ext cx="11020925" cy="4482876"/>
          </a:xfrm>
        </p:spPr>
        <p:txBody>
          <a:bodyPr>
            <a:normAutofit/>
          </a:bodyPr>
          <a:lstStyle/>
          <a:p>
            <a:pPr algn="l" rtl="0">
              <a:buFont typeface="Wingdings" panose="05000000000000000000" pitchFamily="2" charset="2"/>
              <a:buChar char="Ø"/>
            </a:pPr>
            <a:r>
              <a:rPr lang="en-US" b="1" dirty="0">
                <a:solidFill>
                  <a:srgbClr val="FF0000"/>
                </a:solidFill>
              </a:rPr>
              <a:t>Values and Spiritual Evaluation</a:t>
            </a:r>
          </a:p>
          <a:p>
            <a:pPr algn="l" rtl="0">
              <a:buFont typeface="Courier New" panose="02070309020205020404" pitchFamily="49" charset="0"/>
              <a:buChar char="o"/>
            </a:pPr>
            <a:r>
              <a:rPr lang="en-US" dirty="0"/>
              <a:t>Values are </a:t>
            </a:r>
            <a:r>
              <a:rPr lang="en-US" i="1" dirty="0"/>
              <a:t>sublime invaluable matters</a:t>
            </a:r>
            <a:r>
              <a:rPr lang="en-US" dirty="0"/>
              <a:t>, which a person follows and which are adhered to as principles on commencing every deed.</a:t>
            </a:r>
          </a:p>
          <a:p>
            <a:pPr algn="l" rtl="0">
              <a:buFont typeface="Courier New" panose="02070309020205020404" pitchFamily="49" charset="0"/>
              <a:buChar char="o"/>
            </a:pPr>
            <a:r>
              <a:rPr lang="en-US" dirty="0"/>
              <a:t>People’s values are different.  Some concentrate on wealth or fame. According to this concentration, the sublime values may disappear or may not be thought of at all. </a:t>
            </a:r>
            <a:endParaRPr lang="en-US" b="1" dirty="0"/>
          </a:p>
          <a:p>
            <a:pPr algn="l" rtl="0">
              <a:buFont typeface="Wingdings" panose="05000000000000000000" pitchFamily="2" charset="2"/>
              <a:buChar char="Ø"/>
            </a:pPr>
            <a:r>
              <a:rPr lang="en-US" b="1" dirty="0">
                <a:solidFill>
                  <a:srgbClr val="FF0000"/>
                </a:solidFill>
              </a:rPr>
              <a:t>The Aim and the Means</a:t>
            </a:r>
            <a:endParaRPr lang="en-US" dirty="0">
              <a:solidFill>
                <a:srgbClr val="FF0000"/>
              </a:solidFill>
            </a:endParaRPr>
          </a:p>
          <a:p>
            <a:pPr algn="l" rtl="0"/>
            <a:r>
              <a:rPr lang="en-US" dirty="0"/>
              <a:t>The spiritual aspirant should set before him a good aim and the means to attain the aim should be good. Some people will do anything to achieve their aim, including using deception and lies.</a:t>
            </a:r>
            <a:endParaRPr lang="en-US" b="1" dirty="0">
              <a:solidFill>
                <a:srgbClr val="FF0000"/>
              </a:solidFill>
            </a:endParaRPr>
          </a:p>
        </p:txBody>
      </p:sp>
    </p:spTree>
    <p:extLst>
      <p:ext uri="{BB962C8B-B14F-4D97-AF65-F5344CB8AC3E}">
        <p14:creationId xmlns:p14="http://schemas.microsoft.com/office/powerpoint/2010/main" val="1292108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pPr rtl="0"/>
            <a:r>
              <a:rPr lang="en-US" dirty="0"/>
              <a:t>Values &amp; commitment</a:t>
            </a:r>
          </a:p>
        </p:txBody>
      </p:sp>
      <p:sp>
        <p:nvSpPr>
          <p:cNvPr id="3" name="Content Placeholder 2"/>
          <p:cNvSpPr>
            <a:spLocks noGrp="1"/>
          </p:cNvSpPr>
          <p:nvPr>
            <p:ph idx="1"/>
          </p:nvPr>
        </p:nvSpPr>
        <p:spPr>
          <a:xfrm>
            <a:off x="577516" y="1324366"/>
            <a:ext cx="11020925" cy="4482876"/>
          </a:xfrm>
        </p:spPr>
        <p:txBody>
          <a:bodyPr>
            <a:normAutofit fontScale="77500" lnSpcReduction="20000"/>
          </a:bodyPr>
          <a:lstStyle/>
          <a:p>
            <a:pPr algn="l" rtl="0">
              <a:buFont typeface="Wingdings" panose="05000000000000000000" pitchFamily="2" charset="2"/>
              <a:buChar char="Ø"/>
            </a:pPr>
            <a:r>
              <a:rPr lang="en-US" sz="2300" b="1" dirty="0">
                <a:solidFill>
                  <a:srgbClr val="FF0000"/>
                </a:solidFill>
              </a:rPr>
              <a:t>The Meaning of Success</a:t>
            </a:r>
          </a:p>
          <a:p>
            <a:pPr algn="l" rtl="0">
              <a:buFont typeface="Courier New" panose="02070309020205020404" pitchFamily="49" charset="0"/>
              <a:buChar char="o"/>
            </a:pPr>
            <a:r>
              <a:rPr lang="en-US" dirty="0"/>
              <a:t>Success is to overcome your own self, not to overcome others. Evil-doers also succeed when reaching their aim. However, this is not the success we mean. </a:t>
            </a:r>
          </a:p>
          <a:p>
            <a:pPr algn="l" rtl="0">
              <a:buFont typeface="Courier New" panose="02070309020205020404" pitchFamily="49" charset="0"/>
              <a:buChar char="o"/>
            </a:pPr>
            <a:r>
              <a:rPr lang="en-US" dirty="0"/>
              <a:t>Success is to attain purity of heart and not merely to achieve your aims whatever they may be. </a:t>
            </a:r>
          </a:p>
          <a:p>
            <a:pPr algn="l" rtl="0">
              <a:buFont typeface="Courier New" panose="02070309020205020404" pitchFamily="49" charset="0"/>
              <a:buChar char="o"/>
            </a:pPr>
            <a:r>
              <a:rPr lang="en-US" dirty="0"/>
              <a:t>Success is to achieve the kingdom of God in your heart and every other aim should be within this Kingdom.</a:t>
            </a:r>
          </a:p>
          <a:p>
            <a:pPr algn="l" rtl="0">
              <a:buFont typeface="Courier New" panose="02070309020205020404" pitchFamily="49" charset="0"/>
              <a:buChar char="o"/>
            </a:pPr>
            <a:r>
              <a:rPr lang="en-US" dirty="0"/>
              <a:t>Anything outside of these values is a failure.</a:t>
            </a:r>
          </a:p>
          <a:p>
            <a:pPr algn="l" rtl="0">
              <a:buFont typeface="Wingdings" panose="05000000000000000000" pitchFamily="2" charset="2"/>
              <a:buChar char="Ø"/>
            </a:pPr>
            <a:r>
              <a:rPr lang="en-US" sz="2300" b="1" dirty="0">
                <a:solidFill>
                  <a:srgbClr val="FF0000"/>
                </a:solidFill>
              </a:rPr>
              <a:t>Caring for Eternity</a:t>
            </a:r>
          </a:p>
          <a:p>
            <a:pPr algn="l" rtl="0">
              <a:buFont typeface="Courier New" panose="02070309020205020404" pitchFamily="49" charset="0"/>
              <a:buChar char="o"/>
            </a:pPr>
            <a:r>
              <a:rPr lang="en-US" dirty="0"/>
              <a:t>The spiritual aspirant’s prime concern is his eternity. His concern for eternity gives his present life a pure spiritual direction, keeping him steadfast in God and circumspect in His love and in keeping His commandments.</a:t>
            </a:r>
          </a:p>
          <a:p>
            <a:pPr algn="l" rtl="0">
              <a:buFont typeface="Courier New" panose="02070309020205020404" pitchFamily="49" charset="0"/>
              <a:buChar char="o"/>
            </a:pPr>
            <a:r>
              <a:rPr lang="en-US" dirty="0"/>
              <a:t>Worldly goals should not be the focus. As the Lord Jesus Christ stated </a:t>
            </a:r>
            <a:r>
              <a:rPr lang="en-US" i="1" dirty="0">
                <a:solidFill>
                  <a:srgbClr val="FF0000"/>
                </a:solidFill>
              </a:rPr>
              <a:t>“ For what is a man profited if he gains the whole world, and loses his own soul? Or what will a man give in exchange for his soul?” </a:t>
            </a:r>
            <a:r>
              <a:rPr lang="it-IT" dirty="0"/>
              <a:t>(Matt. 16:26).</a:t>
            </a:r>
            <a:endParaRPr lang="en-US" dirty="0"/>
          </a:p>
          <a:p>
            <a:pPr algn="l" rtl="0">
              <a:buFont typeface="Courier New" panose="02070309020205020404" pitchFamily="49" charset="0"/>
              <a:buChar char="o"/>
            </a:pPr>
            <a:r>
              <a:rPr lang="en-US" dirty="0"/>
              <a:t>The Lord also said to Martha: </a:t>
            </a:r>
            <a:r>
              <a:rPr lang="en-US" i="1" dirty="0">
                <a:solidFill>
                  <a:srgbClr val="FF0000"/>
                </a:solidFill>
              </a:rPr>
              <a:t>“….you are worried and troubled about many things. But one thing is needed</a:t>
            </a:r>
            <a:r>
              <a:rPr lang="en-US" dirty="0"/>
              <a:t>” (Lk. 10:41, 42).</a:t>
            </a:r>
          </a:p>
        </p:txBody>
      </p:sp>
    </p:spTree>
    <p:extLst>
      <p:ext uri="{BB962C8B-B14F-4D97-AF65-F5344CB8AC3E}">
        <p14:creationId xmlns:p14="http://schemas.microsoft.com/office/powerpoint/2010/main" val="2491867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pPr rtl="0"/>
            <a:r>
              <a:rPr lang="en-US" dirty="0"/>
              <a:t>Values &amp; commitment</a:t>
            </a:r>
          </a:p>
        </p:txBody>
      </p:sp>
      <p:sp>
        <p:nvSpPr>
          <p:cNvPr id="3" name="Content Placeholder 2"/>
          <p:cNvSpPr>
            <a:spLocks noGrp="1"/>
          </p:cNvSpPr>
          <p:nvPr>
            <p:ph idx="1"/>
          </p:nvPr>
        </p:nvSpPr>
        <p:spPr>
          <a:xfrm>
            <a:off x="577516" y="1324366"/>
            <a:ext cx="11020925" cy="4482876"/>
          </a:xfrm>
        </p:spPr>
        <p:txBody>
          <a:bodyPr>
            <a:normAutofit lnSpcReduction="10000"/>
          </a:bodyPr>
          <a:lstStyle/>
          <a:p>
            <a:pPr algn="l" rtl="0">
              <a:buFont typeface="Wingdings" panose="05000000000000000000" pitchFamily="2" charset="2"/>
              <a:buChar char="Ø"/>
            </a:pPr>
            <a:r>
              <a:rPr lang="en-US" sz="2300" b="1" dirty="0">
                <a:solidFill>
                  <a:srgbClr val="FF0000"/>
                </a:solidFill>
              </a:rPr>
              <a:t>Caring for Eternity</a:t>
            </a:r>
          </a:p>
          <a:p>
            <a:pPr marL="0" indent="0" algn="l" rtl="0">
              <a:buNone/>
            </a:pPr>
            <a:r>
              <a:rPr lang="en-US" dirty="0"/>
              <a:t>When we mention eternity, we mean your own eternal life and the eternal life of others. The more the value of eternal life is elevated in your mind and in your heart, the less the value of the world becomes in your sight. </a:t>
            </a:r>
          </a:p>
          <a:p>
            <a:pPr marL="0" indent="0" algn="l" rtl="0">
              <a:buNone/>
            </a:pPr>
            <a:r>
              <a:rPr lang="en-US" i="1" dirty="0">
                <a:solidFill>
                  <a:srgbClr val="FF0000"/>
                </a:solidFill>
              </a:rPr>
              <a:t>“Do not love the world or the things in the world. If anyone loves the world, the love of the Father is not in him</a:t>
            </a:r>
            <a:r>
              <a:rPr lang="en-US" dirty="0"/>
              <a:t>” (1Jn. 2:15).</a:t>
            </a:r>
          </a:p>
          <a:p>
            <a:pPr algn="l" rtl="0">
              <a:buFont typeface="Courier New" panose="02070309020205020404" pitchFamily="49" charset="0"/>
              <a:buChar char="o"/>
            </a:pPr>
            <a:r>
              <a:rPr lang="en-US" dirty="0"/>
              <a:t>What is the value of the world in your eyes? Solomon the sage experienced the </a:t>
            </a:r>
            <a:r>
              <a:rPr lang="en-US" i="1" dirty="0">
                <a:solidFill>
                  <a:srgbClr val="FF0000"/>
                </a:solidFill>
              </a:rPr>
              <a:t>two conditions</a:t>
            </a:r>
            <a:r>
              <a:rPr lang="en-US" dirty="0"/>
              <a:t> of either looking at the world </a:t>
            </a:r>
            <a:r>
              <a:rPr lang="en-US" b="1" i="1" dirty="0">
                <a:solidFill>
                  <a:srgbClr val="FF0000"/>
                </a:solidFill>
              </a:rPr>
              <a:t>as pleasure </a:t>
            </a:r>
            <a:r>
              <a:rPr lang="en-US" dirty="0"/>
              <a:t>and looking at the pleasures of the world </a:t>
            </a:r>
            <a:r>
              <a:rPr lang="en-US" b="1" i="1" dirty="0">
                <a:solidFill>
                  <a:srgbClr val="FF0000"/>
                </a:solidFill>
              </a:rPr>
              <a:t>as meaningless</a:t>
            </a:r>
            <a:r>
              <a:rPr lang="en-US" dirty="0"/>
              <a:t>.</a:t>
            </a:r>
          </a:p>
          <a:p>
            <a:pPr algn="l" rtl="0">
              <a:buFont typeface="Courier New" panose="02070309020205020404" pitchFamily="49" charset="0"/>
              <a:buChar char="o"/>
            </a:pPr>
            <a:r>
              <a:rPr lang="en-US" dirty="0"/>
              <a:t>St. Augustine experienced the lusts of the world but when it lost value in his sight, he said “ I found myself on top of the world when I felt within myself that I neither desire anything nor fear anything.” </a:t>
            </a:r>
          </a:p>
          <a:p>
            <a:pPr algn="l" rtl="0">
              <a:buFont typeface="Courier New" panose="02070309020205020404" pitchFamily="49" charset="0"/>
              <a:buChar char="o"/>
            </a:pPr>
            <a:r>
              <a:rPr lang="en-US" dirty="0"/>
              <a:t>Therefore, to lead someone to the love of God, you have to amend his criteria. </a:t>
            </a:r>
          </a:p>
          <a:p>
            <a:pPr marL="0" indent="0" algn="l" rtl="0">
              <a:buNone/>
            </a:pPr>
            <a:endParaRPr lang="en-US" dirty="0"/>
          </a:p>
        </p:txBody>
      </p:sp>
    </p:spTree>
    <p:extLst>
      <p:ext uri="{BB962C8B-B14F-4D97-AF65-F5344CB8AC3E}">
        <p14:creationId xmlns:p14="http://schemas.microsoft.com/office/powerpoint/2010/main" val="3137751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pPr rtl="0"/>
            <a:r>
              <a:rPr lang="en-US" dirty="0"/>
              <a:t>Values &amp; commitment</a:t>
            </a:r>
          </a:p>
        </p:txBody>
      </p:sp>
      <p:sp>
        <p:nvSpPr>
          <p:cNvPr id="3" name="Content Placeholder 2"/>
          <p:cNvSpPr>
            <a:spLocks noGrp="1"/>
          </p:cNvSpPr>
          <p:nvPr>
            <p:ph idx="1"/>
          </p:nvPr>
        </p:nvSpPr>
        <p:spPr>
          <a:xfrm>
            <a:off x="577516" y="1324366"/>
            <a:ext cx="11020925" cy="4482876"/>
          </a:xfrm>
        </p:spPr>
        <p:txBody>
          <a:bodyPr>
            <a:normAutofit fontScale="92500" lnSpcReduction="20000"/>
          </a:bodyPr>
          <a:lstStyle/>
          <a:p>
            <a:pPr algn="l" rtl="0">
              <a:buFont typeface="Wingdings" panose="05000000000000000000" pitchFamily="2" charset="2"/>
              <a:buChar char="Ø"/>
            </a:pPr>
            <a:r>
              <a:rPr lang="en-US" b="1" dirty="0">
                <a:solidFill>
                  <a:srgbClr val="FF0000"/>
                </a:solidFill>
              </a:rPr>
              <a:t>The Spirit and the Body</a:t>
            </a:r>
          </a:p>
          <a:p>
            <a:pPr algn="l" rtl="0"/>
            <a:r>
              <a:rPr lang="en-US" dirty="0"/>
              <a:t>The majority of people concern themselves mostly with their bodies. However, the value or importance we place on the spirit defines our attitude to life. </a:t>
            </a:r>
          </a:p>
          <a:p>
            <a:pPr algn="l" rtl="0">
              <a:buFont typeface="Wingdings" panose="05000000000000000000" pitchFamily="2" charset="2"/>
              <a:buChar char="v"/>
            </a:pPr>
            <a:r>
              <a:rPr lang="en-US" b="1" dirty="0">
                <a:solidFill>
                  <a:srgbClr val="FF0000"/>
                </a:solidFill>
              </a:rPr>
              <a:t>Examples of Spiritual Values</a:t>
            </a:r>
            <a:endParaRPr lang="en-US" dirty="0">
              <a:solidFill>
                <a:srgbClr val="FF0000"/>
              </a:solidFill>
            </a:endParaRPr>
          </a:p>
          <a:p>
            <a:pPr marL="0" indent="0" algn="l" rtl="0">
              <a:buNone/>
            </a:pPr>
            <a:r>
              <a:rPr lang="en-US" b="1" dirty="0" err="1"/>
              <a:t>i</a:t>
            </a:r>
            <a:r>
              <a:rPr lang="en-US" b="1" dirty="0"/>
              <a:t>. Prayer</a:t>
            </a:r>
          </a:p>
          <a:p>
            <a:pPr algn="l" rtl="0"/>
            <a:r>
              <a:rPr lang="en-US" dirty="0"/>
              <a:t>What is the value of prayer in one’s life? Do people only pray in times of need or is it a necessary spiritual nourishment? </a:t>
            </a:r>
          </a:p>
          <a:p>
            <a:pPr algn="l" rtl="0"/>
            <a:r>
              <a:rPr lang="en-US" dirty="0"/>
              <a:t>Your evaluation of prayer defines your spiritual level and your ability to continue in prayer. Our failing sometimes is that we appraise human effort more than prayer! </a:t>
            </a:r>
          </a:p>
          <a:p>
            <a:pPr algn="l" rtl="0"/>
            <a:r>
              <a:rPr lang="en-US" dirty="0"/>
              <a:t>We often only pray when we have time after finishing everything else done in life. This is because we do not give prayer the value that befits it. The same applies to all the other spiritual practices. </a:t>
            </a:r>
          </a:p>
          <a:p>
            <a:pPr marL="0" indent="0" algn="ctr" rtl="0">
              <a:buNone/>
            </a:pPr>
            <a:r>
              <a:rPr lang="en-US" b="1" dirty="0"/>
              <a:t>Thus, your whole life with God needs re-evaluation</a:t>
            </a:r>
            <a:r>
              <a:rPr lang="en-US" dirty="0"/>
              <a:t>.</a:t>
            </a:r>
          </a:p>
          <a:p>
            <a:pPr marL="0" indent="0" algn="l" rtl="0">
              <a:buNone/>
            </a:pPr>
            <a:endParaRPr lang="en-US" b="1" dirty="0">
              <a:solidFill>
                <a:srgbClr val="FF0000"/>
              </a:solidFill>
            </a:endParaRPr>
          </a:p>
          <a:p>
            <a:pPr marL="0" indent="0" algn="l" rtl="0">
              <a:buNone/>
            </a:pPr>
            <a:endParaRPr lang="en-US" dirty="0"/>
          </a:p>
        </p:txBody>
      </p:sp>
    </p:spTree>
    <p:extLst>
      <p:ext uri="{BB962C8B-B14F-4D97-AF65-F5344CB8AC3E}">
        <p14:creationId xmlns:p14="http://schemas.microsoft.com/office/powerpoint/2010/main" val="4009937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pPr rtl="0"/>
            <a:r>
              <a:rPr lang="en-US" dirty="0"/>
              <a:t>Values &amp; commitment</a:t>
            </a:r>
          </a:p>
        </p:txBody>
      </p:sp>
      <p:sp>
        <p:nvSpPr>
          <p:cNvPr id="3" name="Content Placeholder 2"/>
          <p:cNvSpPr>
            <a:spLocks noGrp="1"/>
          </p:cNvSpPr>
          <p:nvPr>
            <p:ph idx="1"/>
          </p:nvPr>
        </p:nvSpPr>
        <p:spPr>
          <a:xfrm>
            <a:off x="577516" y="1324366"/>
            <a:ext cx="11020925" cy="4482876"/>
          </a:xfrm>
        </p:spPr>
        <p:txBody>
          <a:bodyPr>
            <a:normAutofit/>
          </a:bodyPr>
          <a:lstStyle/>
          <a:p>
            <a:pPr algn="l" rtl="0">
              <a:buFont typeface="Wingdings" panose="05000000000000000000" pitchFamily="2" charset="2"/>
              <a:buChar char="v"/>
            </a:pPr>
            <a:r>
              <a:rPr lang="en-US" b="1" dirty="0">
                <a:solidFill>
                  <a:srgbClr val="FF0000"/>
                </a:solidFill>
              </a:rPr>
              <a:t>Examples of Spiritual Values</a:t>
            </a:r>
            <a:endParaRPr lang="en-US" dirty="0">
              <a:solidFill>
                <a:srgbClr val="FF0000"/>
              </a:solidFill>
            </a:endParaRPr>
          </a:p>
          <a:p>
            <a:pPr marL="0" indent="0" algn="l" rtl="0">
              <a:buNone/>
            </a:pPr>
            <a:r>
              <a:rPr lang="en-US" b="1" dirty="0"/>
              <a:t>ii. Yourself &amp; Others</a:t>
            </a:r>
          </a:p>
          <a:p>
            <a:pPr algn="l" rtl="0"/>
            <a:r>
              <a:rPr lang="en-US" dirty="0"/>
              <a:t>What is your appreciation of man? Do you consider men as brothers? Are you mindful of other people’s feelings? All people? Do you appraise the soul? </a:t>
            </a:r>
          </a:p>
          <a:p>
            <a:pPr algn="l" rtl="0"/>
            <a:r>
              <a:rPr lang="en-US" dirty="0"/>
              <a:t>The esteem of the precious human soul, and the circumspection to observe the prerogatives and feelings of everyone is one of the values kept by the spiritual person. </a:t>
            </a:r>
          </a:p>
          <a:p>
            <a:pPr algn="l" rtl="0"/>
            <a:r>
              <a:rPr lang="en-US" dirty="0"/>
              <a:t>It is important to care for the feelings of the elders as well as everyone else. This is because God is the God of all people.  No one is forgotten by God.</a:t>
            </a:r>
          </a:p>
          <a:p>
            <a:pPr algn="l" rtl="0"/>
            <a:r>
              <a:rPr lang="en-US" dirty="0"/>
              <a:t>The value of the human soul calls you to serve and to expand yourself for the sake of others.  “</a:t>
            </a:r>
            <a:r>
              <a:rPr lang="en-US" i="1" dirty="0">
                <a:solidFill>
                  <a:srgbClr val="FF0000"/>
                </a:solidFill>
              </a:rPr>
              <a:t>Who is weak and I am not weak? Who is made to stumble and I do not burn with indignation?</a:t>
            </a:r>
            <a:r>
              <a:rPr lang="en-US" dirty="0"/>
              <a:t>” (2Cor.11:29).</a:t>
            </a:r>
          </a:p>
          <a:p>
            <a:pPr marL="0" indent="0" algn="l" rtl="0">
              <a:buNone/>
            </a:pPr>
            <a:endParaRPr lang="en-US" dirty="0"/>
          </a:p>
        </p:txBody>
      </p:sp>
    </p:spTree>
    <p:extLst>
      <p:ext uri="{BB962C8B-B14F-4D97-AF65-F5344CB8AC3E}">
        <p14:creationId xmlns:p14="http://schemas.microsoft.com/office/powerpoint/2010/main" val="1066320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pPr rtl="0"/>
            <a:r>
              <a:rPr lang="en-US" dirty="0"/>
              <a:t>Values &amp; commitment</a:t>
            </a:r>
          </a:p>
        </p:txBody>
      </p:sp>
      <p:sp>
        <p:nvSpPr>
          <p:cNvPr id="3" name="Content Placeholder 2"/>
          <p:cNvSpPr>
            <a:spLocks noGrp="1"/>
          </p:cNvSpPr>
          <p:nvPr>
            <p:ph idx="1"/>
          </p:nvPr>
        </p:nvSpPr>
        <p:spPr>
          <a:xfrm>
            <a:off x="290146" y="1324365"/>
            <a:ext cx="11799277" cy="4698365"/>
          </a:xfrm>
        </p:spPr>
        <p:txBody>
          <a:bodyPr>
            <a:normAutofit fontScale="92500" lnSpcReduction="20000"/>
          </a:bodyPr>
          <a:lstStyle/>
          <a:p>
            <a:pPr algn="l" rtl="0">
              <a:buFont typeface="Wingdings" panose="05000000000000000000" pitchFamily="2" charset="2"/>
              <a:buChar char="v"/>
            </a:pPr>
            <a:r>
              <a:rPr lang="en-US" b="1" dirty="0">
                <a:solidFill>
                  <a:srgbClr val="FF0000"/>
                </a:solidFill>
              </a:rPr>
              <a:t>Examples of Spiritual Values</a:t>
            </a:r>
            <a:endParaRPr lang="en-US" dirty="0">
              <a:solidFill>
                <a:srgbClr val="FF0000"/>
              </a:solidFill>
            </a:endParaRPr>
          </a:p>
          <a:p>
            <a:pPr marL="0" indent="0" algn="l" rtl="0">
              <a:buNone/>
            </a:pPr>
            <a:r>
              <a:rPr lang="en-US" b="1" dirty="0"/>
              <a:t>iii. Comfort and Toil</a:t>
            </a:r>
            <a:endParaRPr lang="en-US" dirty="0"/>
          </a:p>
          <a:p>
            <a:pPr algn="l" rtl="0"/>
            <a:r>
              <a:rPr lang="en-US" dirty="0"/>
              <a:t>The ordinary person is concerned with his own comfort even if it causes other people to suffer.  However, the person with values realizes that he must give comfort to others and not himself. He realizes that comfort is the comfort of his conscience.  </a:t>
            </a:r>
          </a:p>
          <a:p>
            <a:pPr marL="0" indent="0" algn="l" rtl="0">
              <a:buNone/>
            </a:pPr>
            <a:r>
              <a:rPr lang="en-US" i="1" dirty="0">
                <a:solidFill>
                  <a:srgbClr val="FF0000"/>
                </a:solidFill>
              </a:rPr>
              <a:t>“everyone in eternity will receive his reward according to his labor”</a:t>
            </a:r>
            <a:r>
              <a:rPr lang="en-US" dirty="0"/>
              <a:t> (1Cor.3:8). </a:t>
            </a:r>
          </a:p>
          <a:p>
            <a:pPr marL="0" indent="0" algn="l" rtl="0">
              <a:buNone/>
            </a:pPr>
            <a:r>
              <a:rPr lang="en-US" b="1" dirty="0"/>
              <a:t>iv. Commitment</a:t>
            </a:r>
            <a:endParaRPr lang="en-US" dirty="0"/>
          </a:p>
          <a:p>
            <a:pPr algn="l" rtl="0"/>
            <a:r>
              <a:rPr lang="en-US" dirty="0"/>
              <a:t>Commitment is essential to the spiritual path.  The spiritual person commits himself to every word he says and to every promise he makes. Commitment is part of honorable conduct. A committed person is also committed to the relationship with God. </a:t>
            </a:r>
          </a:p>
          <a:p>
            <a:pPr algn="l" rtl="0"/>
            <a:r>
              <a:rPr lang="en-US" dirty="0"/>
              <a:t>Example of committed people in the Bible:  Abraham the Patriarch, </a:t>
            </a:r>
            <a:r>
              <a:rPr lang="en-US" dirty="0" err="1"/>
              <a:t>Jepphtah</a:t>
            </a:r>
            <a:r>
              <a:rPr lang="en-US" dirty="0"/>
              <a:t> the </a:t>
            </a:r>
            <a:r>
              <a:rPr lang="en-US" dirty="0" err="1"/>
              <a:t>Gileadite</a:t>
            </a:r>
            <a:r>
              <a:rPr lang="en-US" dirty="0"/>
              <a:t>. </a:t>
            </a:r>
          </a:p>
          <a:p>
            <a:pPr algn="l" rtl="0"/>
            <a:r>
              <a:rPr lang="en-US" dirty="0"/>
              <a:t>By contrast, Samson did not abide by his commitment and forfeited his soul.</a:t>
            </a:r>
          </a:p>
          <a:p>
            <a:pPr marL="0" indent="0" algn="l" rtl="0">
              <a:buNone/>
            </a:pPr>
            <a:endParaRPr lang="en-US" dirty="0"/>
          </a:p>
        </p:txBody>
      </p:sp>
    </p:spTree>
    <p:extLst>
      <p:ext uri="{BB962C8B-B14F-4D97-AF65-F5344CB8AC3E}">
        <p14:creationId xmlns:p14="http://schemas.microsoft.com/office/powerpoint/2010/main" val="3581044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pPr rtl="0"/>
            <a:r>
              <a:rPr lang="en-US" dirty="0"/>
              <a:t>Values &amp; commitment</a:t>
            </a:r>
          </a:p>
        </p:txBody>
      </p:sp>
      <p:sp>
        <p:nvSpPr>
          <p:cNvPr id="3" name="Content Placeholder 2"/>
          <p:cNvSpPr>
            <a:spLocks noGrp="1"/>
          </p:cNvSpPr>
          <p:nvPr>
            <p:ph idx="1"/>
          </p:nvPr>
        </p:nvSpPr>
        <p:spPr>
          <a:xfrm>
            <a:off x="577516" y="1324366"/>
            <a:ext cx="11020925" cy="4482876"/>
          </a:xfrm>
        </p:spPr>
        <p:txBody>
          <a:bodyPr>
            <a:normAutofit/>
          </a:bodyPr>
          <a:lstStyle/>
          <a:p>
            <a:pPr algn="l" rtl="0">
              <a:buFont typeface="Wingdings" panose="05000000000000000000" pitchFamily="2" charset="2"/>
              <a:buChar char="Ø"/>
            </a:pPr>
            <a:r>
              <a:rPr lang="en-US" b="1" dirty="0">
                <a:solidFill>
                  <a:srgbClr val="FF0000"/>
                </a:solidFill>
              </a:rPr>
              <a:t>Commitment</a:t>
            </a:r>
          </a:p>
          <a:p>
            <a:pPr marL="0" indent="0" algn="l" rtl="0">
              <a:buNone/>
            </a:pPr>
            <a:r>
              <a:rPr lang="en-US" b="1" dirty="0"/>
              <a:t>Commitment to Covenants, Vows and Oaths</a:t>
            </a:r>
            <a:endParaRPr lang="en-US" dirty="0"/>
          </a:p>
          <a:p>
            <a:pPr algn="l" rtl="0"/>
            <a:r>
              <a:rPr lang="en-US" dirty="0"/>
              <a:t>Fulfilling your covenants with God:  First covenant is the pledge to renounce Satan and all his intrigues and evil on the day of baptism.</a:t>
            </a:r>
          </a:p>
          <a:p>
            <a:pPr algn="l" rtl="0"/>
            <a:r>
              <a:rPr lang="en-US" dirty="0"/>
              <a:t>In every confession and repentance you undertake many promises.</a:t>
            </a:r>
          </a:p>
          <a:p>
            <a:pPr algn="l" rtl="0"/>
            <a:r>
              <a:rPr lang="en-US" dirty="0"/>
              <a:t>Similarly, in every Holy Communion you undertake many promises.</a:t>
            </a:r>
          </a:p>
          <a:p>
            <a:pPr algn="l" rtl="0"/>
            <a:r>
              <a:rPr lang="en-US" dirty="0"/>
              <a:t>Many people make vows during the year or on New Year’s Eve but do not adhere to them.</a:t>
            </a:r>
          </a:p>
          <a:p>
            <a:pPr marL="0" indent="0" algn="l" rtl="0">
              <a:buNone/>
            </a:pPr>
            <a:endParaRPr lang="en-US" b="1" dirty="0">
              <a:solidFill>
                <a:srgbClr val="FF0000"/>
              </a:solidFill>
            </a:endParaRPr>
          </a:p>
        </p:txBody>
      </p:sp>
    </p:spTree>
    <p:extLst>
      <p:ext uri="{BB962C8B-B14F-4D97-AF65-F5344CB8AC3E}">
        <p14:creationId xmlns:p14="http://schemas.microsoft.com/office/powerpoint/2010/main" val="897339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467635"/>
            <a:ext cx="9291215" cy="1049235"/>
          </a:xfrm>
        </p:spPr>
        <p:txBody>
          <a:bodyPr/>
          <a:lstStyle/>
          <a:p>
            <a:r>
              <a:rPr lang="en-US" dirty="0"/>
              <a:t>The spiritual goal</a:t>
            </a:r>
            <a:endParaRPr lang="ar-EG" dirty="0"/>
          </a:p>
        </p:txBody>
      </p:sp>
      <p:sp>
        <p:nvSpPr>
          <p:cNvPr id="3" name="Content Placeholder 2"/>
          <p:cNvSpPr>
            <a:spLocks noGrp="1"/>
          </p:cNvSpPr>
          <p:nvPr>
            <p:ph idx="1"/>
          </p:nvPr>
        </p:nvSpPr>
        <p:spPr>
          <a:xfrm>
            <a:off x="1451578" y="1325921"/>
            <a:ext cx="9291215" cy="4481321"/>
          </a:xfrm>
        </p:spPr>
        <p:txBody>
          <a:bodyPr>
            <a:normAutofit fontScale="70000" lnSpcReduction="20000"/>
          </a:bodyPr>
          <a:lstStyle/>
          <a:p>
            <a:pPr algn="l" rtl="0">
              <a:buFont typeface="Wingdings" panose="05000000000000000000" pitchFamily="2" charset="2"/>
              <a:buChar char="Ø"/>
            </a:pPr>
            <a:r>
              <a:rPr lang="en-US" b="1" dirty="0">
                <a:solidFill>
                  <a:srgbClr val="FF0000"/>
                </a:solidFill>
              </a:rPr>
              <a:t>False Aims:</a:t>
            </a:r>
            <a:r>
              <a:rPr lang="en-US" dirty="0"/>
              <a:t> The devil is not happy with this sole aim. He goes to and from distributing false aims. </a:t>
            </a:r>
          </a:p>
          <a:p>
            <a:pPr marL="0" indent="0" algn="just" rtl="0">
              <a:buNone/>
            </a:pPr>
            <a:r>
              <a:rPr lang="en-US" dirty="0"/>
              <a:t>However, the main problem is that inside every man is a deep nostalgia for infinity and everything in the world is finite.  The first aim the devil presents is </a:t>
            </a:r>
            <a:r>
              <a:rPr lang="en-US" b="1" dirty="0"/>
              <a:t>the self</a:t>
            </a:r>
            <a:r>
              <a:rPr lang="en-US" dirty="0"/>
              <a:t>.  This creates a problem because the ego competes with God. </a:t>
            </a:r>
          </a:p>
          <a:p>
            <a:pPr marL="0" indent="0" algn="just" rtl="0">
              <a:buNone/>
            </a:pPr>
            <a:r>
              <a:rPr lang="en-US" dirty="0"/>
              <a:t>Another issue is that consideration to his self entangles it with the pleasures of the world, which makes the pleasures of the world his aim.  He focuses on worldly pleasures and only thinks of his eternity at the hour of his death.</a:t>
            </a:r>
          </a:p>
          <a:p>
            <a:pPr marL="0" indent="0" algn="l" rtl="0">
              <a:buNone/>
            </a:pPr>
            <a:r>
              <a:rPr lang="en-US" dirty="0"/>
              <a:t>-We must consider every false aim a deviation from God.  These are delusions from the devil. The Holy Bible states “the world is passing away, and the lust of it” (</a:t>
            </a:r>
            <a:r>
              <a:rPr lang="en-US" dirty="0" err="1"/>
              <a:t>Jn</a:t>
            </a:r>
            <a:r>
              <a:rPr lang="en-US" dirty="0"/>
              <a:t> 2:17), and “friendship with the world is enmity with God.” (Jas 4:4).</a:t>
            </a:r>
          </a:p>
          <a:p>
            <a:pPr marL="0" indent="0" algn="l" rtl="0">
              <a:buNone/>
            </a:pPr>
            <a:r>
              <a:rPr lang="en-US" dirty="0"/>
              <a:t>Examples from Bible relating to leaving false aims and following God: </a:t>
            </a:r>
            <a:r>
              <a:rPr lang="en-US" b="1" dirty="0"/>
              <a:t>Apostle Saint Peter </a:t>
            </a:r>
          </a:p>
          <a:p>
            <a:pPr marL="0" indent="0" algn="l" rtl="0">
              <a:buNone/>
            </a:pPr>
            <a:r>
              <a:rPr lang="en-US" b="1" dirty="0"/>
              <a:t>He whose goal is God does not make even spiritual matters his goal!</a:t>
            </a:r>
            <a:r>
              <a:rPr lang="en-US" dirty="0"/>
              <a:t> This includes prayer, fasting, monasticism. Correction is a false aim. You have to say with David the Prophet: “ I have set the Lord always before me” </a:t>
            </a:r>
            <a:r>
              <a:rPr lang="pt-PT" dirty="0"/>
              <a:t>(Ps. 16:8).</a:t>
            </a:r>
          </a:p>
          <a:p>
            <a:pPr marL="0" indent="0" algn="l" rtl="0">
              <a:buNone/>
            </a:pPr>
            <a:endParaRPr lang="en-US" dirty="0"/>
          </a:p>
          <a:p>
            <a:pPr marL="0" indent="0" algn="ctr" rtl="0">
              <a:buNone/>
            </a:pPr>
            <a:r>
              <a:rPr lang="en-US" b="1" dirty="0"/>
              <a:t>God asks you “Where am I amidst your aims?” You have to ask yourself Do you love God as He loved you?</a:t>
            </a:r>
          </a:p>
          <a:p>
            <a:pPr algn="l" rtl="0">
              <a:buFont typeface="Wingdings" panose="05000000000000000000" pitchFamily="2" charset="2"/>
              <a:buChar char="Ø"/>
            </a:pPr>
            <a:endParaRPr lang="ar-SA" b="1" dirty="0">
              <a:solidFill>
                <a:srgbClr val="FF0000"/>
              </a:solidFill>
            </a:endParaRPr>
          </a:p>
          <a:p>
            <a:pPr algn="r" rtl="0"/>
            <a:endParaRPr lang="ar-EG" dirty="0"/>
          </a:p>
        </p:txBody>
      </p:sp>
    </p:spTree>
    <p:extLst>
      <p:ext uri="{BB962C8B-B14F-4D97-AF65-F5344CB8AC3E}">
        <p14:creationId xmlns:p14="http://schemas.microsoft.com/office/powerpoint/2010/main" val="2592027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pPr rtl="0"/>
            <a:r>
              <a:rPr lang="en-US" dirty="0"/>
              <a:t>Values &amp; commitment</a:t>
            </a:r>
          </a:p>
        </p:txBody>
      </p:sp>
      <p:sp>
        <p:nvSpPr>
          <p:cNvPr id="3" name="Content Placeholder 2"/>
          <p:cNvSpPr>
            <a:spLocks noGrp="1"/>
          </p:cNvSpPr>
          <p:nvPr>
            <p:ph idx="1"/>
          </p:nvPr>
        </p:nvSpPr>
        <p:spPr>
          <a:xfrm>
            <a:off x="577516" y="1324366"/>
            <a:ext cx="11020925" cy="4482876"/>
          </a:xfrm>
        </p:spPr>
        <p:txBody>
          <a:bodyPr>
            <a:normAutofit fontScale="85000" lnSpcReduction="10000"/>
          </a:bodyPr>
          <a:lstStyle/>
          <a:p>
            <a:pPr algn="l" rtl="0">
              <a:buFont typeface="Wingdings" panose="05000000000000000000" pitchFamily="2" charset="2"/>
              <a:buChar char="Ø"/>
            </a:pPr>
            <a:r>
              <a:rPr lang="en-US" sz="2400" b="1" dirty="0">
                <a:solidFill>
                  <a:srgbClr val="FF0000"/>
                </a:solidFill>
              </a:rPr>
              <a:t>Commitment</a:t>
            </a:r>
          </a:p>
          <a:p>
            <a:pPr marL="0" indent="0" algn="l" rtl="0">
              <a:buNone/>
            </a:pPr>
            <a:r>
              <a:rPr lang="en-US" b="1" dirty="0"/>
              <a:t>Lack of Commitment..</a:t>
            </a:r>
            <a:endParaRPr lang="en-US" dirty="0"/>
          </a:p>
          <a:p>
            <a:pPr marL="0" indent="0" algn="l" rtl="0">
              <a:buNone/>
            </a:pPr>
            <a:r>
              <a:rPr lang="en-US" dirty="0"/>
              <a:t>..is linked with a lack of </a:t>
            </a:r>
            <a:r>
              <a:rPr lang="en-US" i="1" dirty="0"/>
              <a:t>seriousness or respect</a:t>
            </a:r>
            <a:r>
              <a:rPr lang="en-US" dirty="0"/>
              <a:t>.  </a:t>
            </a:r>
          </a:p>
          <a:p>
            <a:pPr algn="l" rtl="0">
              <a:buFont typeface="Wingdings" panose="05000000000000000000" pitchFamily="2" charset="2"/>
              <a:buChar char="v"/>
            </a:pPr>
            <a:r>
              <a:rPr lang="en-US" dirty="0"/>
              <a:t>Adam and Eve did not adhere to the commitment they made with God and were driven out of Paradise.  </a:t>
            </a:r>
          </a:p>
          <a:p>
            <a:pPr algn="l" rtl="0">
              <a:buFont typeface="Wingdings" panose="05000000000000000000" pitchFamily="2" charset="2"/>
              <a:buChar char="v"/>
            </a:pPr>
            <a:r>
              <a:rPr lang="en-US" dirty="0"/>
              <a:t>The Israelites who worshipped the golden calf did not take their commitments seriously. </a:t>
            </a:r>
          </a:p>
          <a:p>
            <a:pPr algn="l" rtl="0">
              <a:buFont typeface="Wingdings" panose="05000000000000000000" pitchFamily="2" charset="2"/>
              <a:buChar char="v"/>
            </a:pPr>
            <a:r>
              <a:rPr lang="en-US" dirty="0"/>
              <a:t>The spiritual person commits himself and exerts every effort to overcome every obstacle.  That is why one is comfortable when dealing with a committed person. </a:t>
            </a:r>
          </a:p>
          <a:p>
            <a:pPr marL="0" indent="0" algn="l" rtl="0">
              <a:buNone/>
            </a:pPr>
            <a:r>
              <a:rPr lang="en-US" b="1" dirty="0"/>
              <a:t>What is the need for commitment when we are abiding by grace but not by law</a:t>
            </a:r>
            <a:r>
              <a:rPr lang="en-US" dirty="0"/>
              <a:t>?</a:t>
            </a:r>
          </a:p>
          <a:p>
            <a:pPr algn="l" rtl="0"/>
            <a:r>
              <a:rPr lang="en-US" dirty="0"/>
              <a:t>Grace does not conflict with commitment. He who through grace has risen above the level of the law’s requirements is not required to submit to the law but he who is below that is required.  An example is paying the tithes. If one wants to go beyond the tithes requirement, he should do so. However, if you have not attained the state where you give to anyone in need who asks of you, you should conform to the law of tithes. </a:t>
            </a:r>
          </a:p>
          <a:p>
            <a:pPr marL="0" indent="0" algn="l" rtl="0">
              <a:buNone/>
            </a:pPr>
            <a:endParaRPr lang="en-US" dirty="0">
              <a:solidFill>
                <a:srgbClr val="FF0000"/>
              </a:solidFill>
            </a:endParaRPr>
          </a:p>
          <a:p>
            <a:pPr marL="0" indent="0" algn="l" rtl="0">
              <a:buNone/>
            </a:pPr>
            <a:endParaRPr lang="en-US" dirty="0"/>
          </a:p>
        </p:txBody>
      </p:sp>
    </p:spTree>
    <p:extLst>
      <p:ext uri="{BB962C8B-B14F-4D97-AF65-F5344CB8AC3E}">
        <p14:creationId xmlns:p14="http://schemas.microsoft.com/office/powerpoint/2010/main" val="9252500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pPr rtl="0"/>
            <a:r>
              <a:rPr lang="en-US" dirty="0"/>
              <a:t>Values &amp; commitment</a:t>
            </a:r>
          </a:p>
        </p:txBody>
      </p:sp>
      <p:sp>
        <p:nvSpPr>
          <p:cNvPr id="3" name="Content Placeholder 2"/>
          <p:cNvSpPr>
            <a:spLocks noGrp="1"/>
          </p:cNvSpPr>
          <p:nvPr>
            <p:ph idx="1"/>
          </p:nvPr>
        </p:nvSpPr>
        <p:spPr>
          <a:xfrm>
            <a:off x="577516" y="1324366"/>
            <a:ext cx="11020925" cy="4482876"/>
          </a:xfrm>
        </p:spPr>
        <p:txBody>
          <a:bodyPr>
            <a:normAutofit fontScale="70000" lnSpcReduction="20000"/>
          </a:bodyPr>
          <a:lstStyle/>
          <a:p>
            <a:pPr algn="l" rtl="0">
              <a:buFont typeface="Wingdings" panose="05000000000000000000" pitchFamily="2" charset="2"/>
              <a:buChar char="Ø"/>
            </a:pPr>
            <a:r>
              <a:rPr lang="en-US" sz="2900" b="1" dirty="0">
                <a:solidFill>
                  <a:srgbClr val="FF0000"/>
                </a:solidFill>
              </a:rPr>
              <a:t>Commitment</a:t>
            </a:r>
          </a:p>
          <a:p>
            <a:pPr marL="0" indent="0" algn="l" rtl="0">
              <a:buNone/>
            </a:pPr>
            <a:r>
              <a:rPr lang="en-US" b="1" dirty="0"/>
              <a:t>Qualities of the Committed Person</a:t>
            </a:r>
            <a:endParaRPr lang="en-US" dirty="0"/>
          </a:p>
          <a:p>
            <a:pPr algn="l" rtl="0">
              <a:buFont typeface="Wingdings" panose="05000000000000000000" pitchFamily="2" charset="2"/>
              <a:buChar char="v"/>
            </a:pPr>
            <a:r>
              <a:rPr lang="en-US" dirty="0"/>
              <a:t>Respects himself, his word, his promises and his relations with people.  </a:t>
            </a:r>
          </a:p>
          <a:p>
            <a:pPr algn="l" rtl="0">
              <a:buFont typeface="Wingdings" panose="05000000000000000000" pitchFamily="2" charset="2"/>
              <a:buChar char="v"/>
            </a:pPr>
            <a:r>
              <a:rPr lang="en-US" dirty="0"/>
              <a:t>Does not deviate from his prayer, fasting, prostrations, and spiritual readings. </a:t>
            </a:r>
          </a:p>
          <a:p>
            <a:pPr algn="l" rtl="0">
              <a:buFont typeface="Wingdings" panose="05000000000000000000" pitchFamily="2" charset="2"/>
              <a:buChar char="v"/>
            </a:pPr>
            <a:r>
              <a:rPr lang="en-US" dirty="0"/>
              <a:t>Does not find excuses for his non-adherence. </a:t>
            </a:r>
          </a:p>
          <a:p>
            <a:pPr algn="l" rtl="0">
              <a:buFont typeface="Wingdings" panose="05000000000000000000" pitchFamily="2" charset="2"/>
              <a:buChar char="v"/>
            </a:pPr>
            <a:r>
              <a:rPr lang="en-US" dirty="0"/>
              <a:t>Does not waste his time in trivial matters that take him away from his commitments.  </a:t>
            </a:r>
          </a:p>
          <a:p>
            <a:pPr algn="l" rtl="0">
              <a:buFont typeface="Wingdings" panose="05000000000000000000" pitchFamily="2" charset="2"/>
              <a:buChar char="v"/>
            </a:pPr>
            <a:r>
              <a:rPr lang="en-US" dirty="0"/>
              <a:t>Does not use forgetfulness as an excuse. </a:t>
            </a:r>
          </a:p>
          <a:p>
            <a:pPr marL="0" indent="0" algn="l" rtl="0">
              <a:buNone/>
            </a:pPr>
            <a:r>
              <a:rPr lang="en-US" b="1" dirty="0"/>
              <a:t>Ministers</a:t>
            </a:r>
            <a:r>
              <a:rPr lang="en-US" dirty="0"/>
              <a:t>: Must commit to time. If one is invited to give a sermon for one hour, he does not take two hours.  He also heeds to the sermon’</a:t>
            </a:r>
            <a:r>
              <a:rPr lang="pt-PT" dirty="0"/>
              <a:t>s objectives.</a:t>
            </a:r>
            <a:endParaRPr lang="en-US" dirty="0"/>
          </a:p>
          <a:p>
            <a:pPr marL="0" indent="0" algn="l" rtl="0">
              <a:buNone/>
            </a:pPr>
            <a:r>
              <a:rPr lang="en-US" dirty="0"/>
              <a:t>Commitment should also be a guiding principle in teaching doctrine and dogma. One must adhere to the teachings of the Holy Bible and not imbue the sermon with one’s personal beliefs. Saint Paul said “ </a:t>
            </a:r>
            <a:r>
              <a:rPr lang="en-US" i="1" dirty="0">
                <a:solidFill>
                  <a:srgbClr val="FF0000"/>
                </a:solidFill>
              </a:rPr>
              <a:t>And the things that you have heard from me among many witnesses, commit these to faithful men who will be able to teach others also.</a:t>
            </a:r>
            <a:r>
              <a:rPr lang="en-US" dirty="0"/>
              <a:t>” (2Tim.2:2).</a:t>
            </a:r>
          </a:p>
          <a:p>
            <a:pPr marL="0" indent="0" algn="ctr" rtl="0">
              <a:buNone/>
            </a:pPr>
            <a:r>
              <a:rPr lang="en-US" b="1" dirty="0"/>
              <a:t>The committed person walks in the same manner as the Church. </a:t>
            </a:r>
          </a:p>
          <a:p>
            <a:pPr marL="0" indent="0" algn="ctr" rtl="0">
              <a:buNone/>
            </a:pPr>
            <a:r>
              <a:rPr lang="en-US" b="1" dirty="0"/>
              <a:t>Be humble and </a:t>
            </a:r>
            <a:r>
              <a:rPr lang="en-US" b="1" dirty="0" err="1"/>
              <a:t>unhaughty</a:t>
            </a:r>
            <a:r>
              <a:rPr lang="en-US" b="1" dirty="0"/>
              <a:t>/proud since the latter would do things according to his own understanding not according to the regulations agreed upon by the Church.</a:t>
            </a:r>
          </a:p>
          <a:p>
            <a:pPr marL="0" indent="0" algn="l" rtl="0">
              <a:buNone/>
            </a:pPr>
            <a:endParaRPr lang="en-US" dirty="0">
              <a:solidFill>
                <a:srgbClr val="FF0000"/>
              </a:solidFill>
            </a:endParaRPr>
          </a:p>
          <a:p>
            <a:pPr marL="0" indent="0" algn="l" rtl="0">
              <a:buNone/>
            </a:pPr>
            <a:endParaRPr lang="en-US" dirty="0"/>
          </a:p>
        </p:txBody>
      </p:sp>
    </p:spTree>
    <p:extLst>
      <p:ext uri="{BB962C8B-B14F-4D97-AF65-F5344CB8AC3E}">
        <p14:creationId xmlns:p14="http://schemas.microsoft.com/office/powerpoint/2010/main" val="3991193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8" y="354143"/>
            <a:ext cx="9291215" cy="1049235"/>
          </a:xfrm>
        </p:spPr>
        <p:txBody>
          <a:bodyPr/>
          <a:lstStyle/>
          <a:p>
            <a:r>
              <a:rPr lang="en-US" dirty="0"/>
              <a:t>The spiritual goal</a:t>
            </a:r>
            <a:endParaRPr lang="ar-EG" dirty="0"/>
          </a:p>
        </p:txBody>
      </p:sp>
      <p:sp>
        <p:nvSpPr>
          <p:cNvPr id="3" name="Content Placeholder 2"/>
          <p:cNvSpPr>
            <a:spLocks noGrp="1"/>
          </p:cNvSpPr>
          <p:nvPr>
            <p:ph idx="1"/>
          </p:nvPr>
        </p:nvSpPr>
        <p:spPr>
          <a:xfrm>
            <a:off x="1451577" y="1403378"/>
            <a:ext cx="9291215" cy="4328682"/>
          </a:xfrm>
        </p:spPr>
        <p:txBody>
          <a:bodyPr>
            <a:normAutofit/>
          </a:bodyPr>
          <a:lstStyle/>
          <a:p>
            <a:pPr algn="l" rtl="0">
              <a:buFont typeface="Wingdings" panose="05000000000000000000" pitchFamily="2" charset="2"/>
              <a:buChar char="Ø"/>
            </a:pPr>
            <a:r>
              <a:rPr lang="en-US" b="1" dirty="0">
                <a:solidFill>
                  <a:srgbClr val="FF0000"/>
                </a:solidFill>
              </a:rPr>
              <a:t>The Constancy of the Spiritual Goal</a:t>
            </a:r>
            <a:r>
              <a:rPr lang="en-US" b="1" dirty="0"/>
              <a:t> </a:t>
            </a:r>
            <a:r>
              <a:rPr lang="en-US" dirty="0"/>
              <a:t>: the steadfast person; constant in his aim</a:t>
            </a:r>
          </a:p>
          <a:p>
            <a:pPr marL="0" indent="0" algn="l" rtl="0">
              <a:buNone/>
            </a:pPr>
            <a:r>
              <a:rPr lang="en-US" dirty="0"/>
              <a:t>Examples of the </a:t>
            </a:r>
            <a:r>
              <a:rPr lang="en-US" dirty="0">
                <a:solidFill>
                  <a:srgbClr val="FF0000"/>
                </a:solidFill>
              </a:rPr>
              <a:t>Fallen</a:t>
            </a:r>
            <a:r>
              <a:rPr lang="en-US" dirty="0"/>
              <a:t>: Demas </a:t>
            </a:r>
            <a:r>
              <a:rPr lang="en-US" i="1" dirty="0"/>
              <a:t>the assistant of St. Paul</a:t>
            </a:r>
            <a:r>
              <a:rPr lang="en-US" dirty="0"/>
              <a:t>; Solomon the Sage; Judas; Ananias; </a:t>
            </a:r>
            <a:r>
              <a:rPr lang="en-US" dirty="0" err="1"/>
              <a:t>Sapphira</a:t>
            </a:r>
            <a:r>
              <a:rPr lang="en-US" dirty="0"/>
              <a:t>; </a:t>
            </a:r>
          </a:p>
          <a:p>
            <a:pPr marL="0" indent="0" algn="l" rtl="0">
              <a:buNone/>
            </a:pPr>
            <a:r>
              <a:rPr lang="en-US" dirty="0"/>
              <a:t>Examples of </a:t>
            </a:r>
            <a:r>
              <a:rPr lang="en-US" dirty="0">
                <a:solidFill>
                  <a:srgbClr val="FF0000"/>
                </a:solidFill>
              </a:rPr>
              <a:t>Steadfastness</a:t>
            </a:r>
            <a:r>
              <a:rPr lang="en-US" dirty="0"/>
              <a:t>: </a:t>
            </a:r>
          </a:p>
          <a:p>
            <a:pPr lvl="1" algn="l" rtl="0">
              <a:buFont typeface="Wingdings" panose="05000000000000000000" pitchFamily="2" charset="2"/>
              <a:buChar char="v"/>
            </a:pPr>
            <a:r>
              <a:rPr lang="en-US" b="1" dirty="0" err="1"/>
              <a:t>Repentants</a:t>
            </a:r>
            <a:r>
              <a:rPr lang="en-US" b="1" dirty="0"/>
              <a:t>: </a:t>
            </a:r>
            <a:r>
              <a:rPr lang="en-US" dirty="0"/>
              <a:t>Ones going to God; St. Augustine; Moses the Black; St. Mary of Egypt or </a:t>
            </a:r>
            <a:r>
              <a:rPr lang="en-US" dirty="0" err="1"/>
              <a:t>Pelagia</a:t>
            </a:r>
            <a:endParaRPr lang="en-US" dirty="0"/>
          </a:p>
          <a:p>
            <a:pPr lvl="1" algn="l" rtl="0">
              <a:buFont typeface="Wingdings" panose="05000000000000000000" pitchFamily="2" charset="2"/>
              <a:buChar char="v"/>
            </a:pPr>
            <a:r>
              <a:rPr lang="en-US" b="1" dirty="0"/>
              <a:t>Martyrs</a:t>
            </a:r>
          </a:p>
          <a:p>
            <a:pPr lvl="1" algn="l" rtl="0">
              <a:buFont typeface="Wingdings" panose="05000000000000000000" pitchFamily="2" charset="2"/>
              <a:buChar char="v"/>
            </a:pPr>
            <a:r>
              <a:rPr lang="en-US" b="1" dirty="0"/>
              <a:t>Divine Calling: </a:t>
            </a:r>
            <a:r>
              <a:rPr lang="en-US" dirty="0"/>
              <a:t>Abraham the Patriarch left his relatives since his goal was God. St. Paul the Apostle</a:t>
            </a:r>
            <a:endParaRPr lang="en-US" b="1" dirty="0"/>
          </a:p>
        </p:txBody>
      </p:sp>
    </p:spTree>
    <p:extLst>
      <p:ext uri="{BB962C8B-B14F-4D97-AF65-F5344CB8AC3E}">
        <p14:creationId xmlns:p14="http://schemas.microsoft.com/office/powerpoint/2010/main" val="4195276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370" y="291172"/>
            <a:ext cx="9291215" cy="1049235"/>
          </a:xfrm>
        </p:spPr>
        <p:txBody>
          <a:bodyPr/>
          <a:lstStyle/>
          <a:p>
            <a:r>
              <a:rPr lang="en-US" dirty="0"/>
              <a:t>2. Start &amp; Continue</a:t>
            </a:r>
            <a:endParaRPr lang="ar-EG" dirty="0"/>
          </a:p>
        </p:txBody>
      </p:sp>
      <p:sp>
        <p:nvSpPr>
          <p:cNvPr id="3" name="Content Placeholder 2"/>
          <p:cNvSpPr>
            <a:spLocks noGrp="1"/>
          </p:cNvSpPr>
          <p:nvPr>
            <p:ph idx="1"/>
          </p:nvPr>
        </p:nvSpPr>
        <p:spPr>
          <a:xfrm>
            <a:off x="689811" y="1187115"/>
            <a:ext cx="11004884" cy="4860758"/>
          </a:xfrm>
        </p:spPr>
        <p:txBody>
          <a:bodyPr>
            <a:normAutofit fontScale="92500" lnSpcReduction="20000"/>
          </a:bodyPr>
          <a:lstStyle/>
          <a:p>
            <a:pPr algn="l" rtl="0">
              <a:buFont typeface="Wingdings" panose="05000000000000000000" pitchFamily="2" charset="2"/>
              <a:buChar char="Ø"/>
            </a:pPr>
            <a:r>
              <a:rPr lang="en-US" b="1" dirty="0">
                <a:solidFill>
                  <a:srgbClr val="FF0000"/>
                </a:solidFill>
              </a:rPr>
              <a:t>Start</a:t>
            </a:r>
            <a:r>
              <a:rPr lang="en-US" b="1" dirty="0"/>
              <a:t>: </a:t>
            </a:r>
            <a:r>
              <a:rPr lang="en-US" dirty="0"/>
              <a:t>Many people live a secular life away from God. Consideration of a spiritual life and an eternal life has not crossed their minds. However, some initiating event or trigger wakes them from their stupor. This trigger could be a sermon or a life event.</a:t>
            </a:r>
          </a:p>
          <a:p>
            <a:pPr marL="0" indent="0" algn="l" rtl="0">
              <a:buNone/>
            </a:pPr>
            <a:r>
              <a:rPr lang="en-US" dirty="0"/>
              <a:t>However, as important as starting, is continuing on the spiritual path.</a:t>
            </a:r>
          </a:p>
          <a:p>
            <a:pPr marL="0" indent="0" algn="l" rtl="0">
              <a:buNone/>
            </a:pPr>
            <a:r>
              <a:rPr lang="en-US" b="1" dirty="0"/>
              <a:t>It is important to </a:t>
            </a:r>
            <a:r>
              <a:rPr lang="en-US" b="1" dirty="0">
                <a:solidFill>
                  <a:srgbClr val="FF0000"/>
                </a:solidFill>
              </a:rPr>
              <a:t>Continue</a:t>
            </a:r>
            <a:r>
              <a:rPr lang="en-US" dirty="0"/>
              <a:t>: After confession and partaking the Holy Eucharist, many people revert to their state before repentance. So how does one continue in repentance?</a:t>
            </a:r>
          </a:p>
          <a:p>
            <a:pPr marL="0" indent="0" algn="l" rtl="0">
              <a:buNone/>
            </a:pPr>
            <a:r>
              <a:rPr lang="en-US" b="1" dirty="0"/>
              <a:t>Examples</a:t>
            </a:r>
            <a:r>
              <a:rPr lang="en-US" dirty="0"/>
              <a:t>:</a:t>
            </a:r>
          </a:p>
          <a:p>
            <a:pPr algn="l" rtl="0">
              <a:buFont typeface="Wingdings" panose="05000000000000000000" pitchFamily="2" charset="2"/>
              <a:buChar char="v"/>
            </a:pPr>
            <a:r>
              <a:rPr lang="en-US" dirty="0"/>
              <a:t>St. Peter cut off the ear of the soldier, but later denied knowing Jesus.</a:t>
            </a:r>
          </a:p>
          <a:p>
            <a:pPr algn="l" rtl="0">
              <a:buFont typeface="Wingdings" panose="05000000000000000000" pitchFamily="2" charset="2"/>
              <a:buChar char="v"/>
            </a:pPr>
            <a:r>
              <a:rPr lang="en-US" dirty="0"/>
              <a:t>Another example is the person who vows. He first makes the vow but is unable to fulfill it later. </a:t>
            </a:r>
          </a:p>
          <a:p>
            <a:pPr algn="l" rtl="0">
              <a:buFont typeface="Wingdings" panose="05000000000000000000" pitchFamily="2" charset="2"/>
              <a:buChar char="v"/>
            </a:pPr>
            <a:r>
              <a:rPr lang="en-US" dirty="0"/>
              <a:t>A third example includes those who make covenants with God including those pledging monasticism or celibacy. </a:t>
            </a:r>
          </a:p>
          <a:p>
            <a:pPr marL="0" indent="0" algn="l" rtl="0">
              <a:buNone/>
            </a:pPr>
            <a:r>
              <a:rPr lang="en-US" dirty="0"/>
              <a:t>This is why St. Paul says to those who minister “be steadfast, immovable, always abounding in the work of the Lord, knowing that your labor is not in vain in the Lord” (1Cor.15:58)</a:t>
            </a:r>
          </a:p>
          <a:p>
            <a:pPr marL="0" indent="0" algn="l" rtl="0">
              <a:buNone/>
            </a:pPr>
            <a:endParaRPr lang="en-US" dirty="0"/>
          </a:p>
          <a:p>
            <a:pPr marL="0" indent="0" algn="l" rtl="0">
              <a:buNone/>
            </a:pPr>
            <a:endParaRPr lang="en-US" dirty="0"/>
          </a:p>
          <a:p>
            <a:pPr algn="l" rtl="0">
              <a:buFont typeface="Wingdings" panose="05000000000000000000" pitchFamily="2" charset="2"/>
              <a:buChar char="Ø"/>
            </a:pPr>
            <a:endParaRPr lang="ar-EG" b="1" dirty="0"/>
          </a:p>
        </p:txBody>
      </p:sp>
    </p:spTree>
    <p:extLst>
      <p:ext uri="{BB962C8B-B14F-4D97-AF65-F5344CB8AC3E}">
        <p14:creationId xmlns:p14="http://schemas.microsoft.com/office/powerpoint/2010/main" val="1898049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547845"/>
            <a:ext cx="9291215" cy="1049235"/>
          </a:xfrm>
        </p:spPr>
        <p:txBody>
          <a:bodyPr/>
          <a:lstStyle/>
          <a:p>
            <a:r>
              <a:rPr lang="en-US" dirty="0"/>
              <a:t>Start &amp; Continue</a:t>
            </a:r>
            <a:endParaRPr lang="ar-EG" dirty="0"/>
          </a:p>
        </p:txBody>
      </p:sp>
      <p:sp>
        <p:nvSpPr>
          <p:cNvPr id="3" name="Content Placeholder 2"/>
          <p:cNvSpPr>
            <a:spLocks noGrp="1"/>
          </p:cNvSpPr>
          <p:nvPr>
            <p:ph idx="1"/>
          </p:nvPr>
        </p:nvSpPr>
        <p:spPr>
          <a:xfrm>
            <a:off x="1451579" y="1443789"/>
            <a:ext cx="9291215" cy="4636169"/>
          </a:xfrm>
        </p:spPr>
        <p:txBody>
          <a:bodyPr>
            <a:normAutofit/>
          </a:bodyPr>
          <a:lstStyle/>
          <a:p>
            <a:pPr algn="l" rtl="0">
              <a:buFont typeface="Wingdings" panose="05000000000000000000" pitchFamily="2" charset="2"/>
              <a:buChar char="Ø"/>
            </a:pPr>
            <a:r>
              <a:rPr lang="en-US" b="1" dirty="0">
                <a:solidFill>
                  <a:srgbClr val="FF0000"/>
                </a:solidFill>
              </a:rPr>
              <a:t>Outcome of Conduct</a:t>
            </a:r>
            <a:r>
              <a:rPr lang="en-US" dirty="0">
                <a:solidFill>
                  <a:srgbClr val="FF0000"/>
                </a:solidFill>
              </a:rPr>
              <a:t>: </a:t>
            </a:r>
            <a:r>
              <a:rPr lang="en-US" dirty="0"/>
              <a:t>What matters is the </a:t>
            </a:r>
            <a:r>
              <a:rPr lang="en-US" i="1" dirty="0"/>
              <a:t>outcome </a:t>
            </a:r>
            <a:r>
              <a:rPr lang="en-US" dirty="0"/>
              <a:t>of conduct, NOT </a:t>
            </a:r>
            <a:r>
              <a:rPr lang="en-US" i="1" dirty="0"/>
              <a:t>the beginning.</a:t>
            </a:r>
          </a:p>
          <a:p>
            <a:pPr marL="0" indent="0" algn="just" rtl="0">
              <a:buNone/>
            </a:pPr>
            <a:r>
              <a:rPr lang="en-US" dirty="0"/>
              <a:t>In the Litany of the Departed in the Divine Liturgy, we mention “those who have been made perfect in faith.”  By contrast, Demas although he was one of the pillars of the Church, did not continue in hos conduct. St. Paul states ”Demas has forsaken me, having loved his present world.” (2Tim. 4:10). </a:t>
            </a:r>
          </a:p>
          <a:p>
            <a:pPr marL="0" indent="0" algn="l" rtl="0">
              <a:buNone/>
            </a:pPr>
            <a:r>
              <a:rPr lang="en-US" b="1" dirty="0">
                <a:solidFill>
                  <a:srgbClr val="FF0000"/>
                </a:solidFill>
              </a:rPr>
              <a:t>Lesson</a:t>
            </a:r>
            <a:r>
              <a:rPr lang="en-US" dirty="0"/>
              <a:t> is  “Do not be haughty but fear” (Rom.11:20).  </a:t>
            </a:r>
          </a:p>
          <a:p>
            <a:pPr marL="0" indent="0" algn="l" rtl="0">
              <a:buNone/>
            </a:pPr>
            <a:r>
              <a:rPr lang="en-US" dirty="0"/>
              <a:t>St. Peter says “ Be sober, be vigilant; because your adversary the devil walks about like a roaring lion, whom he may devour” (1Pet.5:8). </a:t>
            </a:r>
          </a:p>
          <a:p>
            <a:pPr marL="0" indent="0" algn="l" rtl="0">
              <a:buNone/>
            </a:pPr>
            <a:r>
              <a:rPr lang="en-US" dirty="0"/>
              <a:t>Those who begin in the Spirit should continue their spiritual path and not give in to sin.</a:t>
            </a:r>
          </a:p>
          <a:p>
            <a:pPr algn="l" rtl="0">
              <a:buFont typeface="Wingdings" panose="05000000000000000000" pitchFamily="2" charset="2"/>
              <a:buChar char="Ø"/>
            </a:pPr>
            <a:endParaRPr lang="ar-EG" b="1" dirty="0">
              <a:solidFill>
                <a:srgbClr val="FF0000"/>
              </a:solidFill>
            </a:endParaRPr>
          </a:p>
        </p:txBody>
      </p:sp>
    </p:spTree>
    <p:extLst>
      <p:ext uri="{BB962C8B-B14F-4D97-AF65-F5344CB8AC3E}">
        <p14:creationId xmlns:p14="http://schemas.microsoft.com/office/powerpoint/2010/main" val="3451167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8" y="243046"/>
            <a:ext cx="9291215" cy="1049235"/>
          </a:xfrm>
        </p:spPr>
        <p:txBody>
          <a:bodyPr/>
          <a:lstStyle/>
          <a:p>
            <a:r>
              <a:rPr lang="en-US" dirty="0"/>
              <a:t>Start &amp; Continue</a:t>
            </a:r>
            <a:endParaRPr lang="ar-EG" dirty="0"/>
          </a:p>
        </p:txBody>
      </p:sp>
      <p:sp>
        <p:nvSpPr>
          <p:cNvPr id="3" name="Content Placeholder 2"/>
          <p:cNvSpPr>
            <a:spLocks noGrp="1"/>
          </p:cNvSpPr>
          <p:nvPr>
            <p:ph idx="1"/>
          </p:nvPr>
        </p:nvSpPr>
        <p:spPr>
          <a:xfrm>
            <a:off x="1042738" y="1115819"/>
            <a:ext cx="10507578" cy="5188728"/>
          </a:xfrm>
        </p:spPr>
        <p:txBody>
          <a:bodyPr>
            <a:normAutofit fontScale="92500" lnSpcReduction="10000"/>
          </a:bodyPr>
          <a:lstStyle/>
          <a:p>
            <a:pPr algn="just" rtl="0">
              <a:buFont typeface="Wingdings" panose="05000000000000000000" pitchFamily="2" charset="2"/>
              <a:buChar char="Ø"/>
            </a:pPr>
            <a:r>
              <a:rPr lang="en-US" b="1" dirty="0">
                <a:solidFill>
                  <a:srgbClr val="FF0000"/>
                </a:solidFill>
              </a:rPr>
              <a:t>Experiencing Warfare</a:t>
            </a:r>
            <a:r>
              <a:rPr lang="en-US" b="1" dirty="0"/>
              <a:t>: </a:t>
            </a:r>
            <a:r>
              <a:rPr lang="en-US" dirty="0"/>
              <a:t>God may not allow the devil to wage his wars against you at the beginning. However, by God’s sanction, the more a person walks in the spiritual path, the tougher the warfare becomes due to the envy of the devils.  This struggle is important for humility.  It also teaches compassion for those who fall.  Eventually the person is like a house that is built on a rock.</a:t>
            </a:r>
          </a:p>
          <a:p>
            <a:pPr marL="0" indent="0" algn="l" rtl="0">
              <a:buNone/>
            </a:pPr>
            <a:r>
              <a:rPr lang="en-US" dirty="0"/>
              <a:t>Unlike a house built on sand or a plant, which has no root and withers away (Matt. 13:6). </a:t>
            </a:r>
          </a:p>
          <a:p>
            <a:pPr algn="l" rtl="0">
              <a:buFont typeface="Wingdings" panose="05000000000000000000" pitchFamily="2" charset="2"/>
              <a:buChar char="Ø"/>
            </a:pPr>
            <a:r>
              <a:rPr lang="en-US" b="1" dirty="0">
                <a:solidFill>
                  <a:srgbClr val="FF0000"/>
                </a:solidFill>
              </a:rPr>
              <a:t>Having No Root: </a:t>
            </a:r>
            <a:r>
              <a:rPr lang="en-US" dirty="0"/>
              <a:t>The root is the life of profound faith and true love. It is the personal relationship with God. </a:t>
            </a:r>
          </a:p>
          <a:p>
            <a:pPr algn="l" rtl="0">
              <a:buFont typeface="Wingdings" panose="05000000000000000000" pitchFamily="2" charset="2"/>
              <a:buChar char="Ø"/>
            </a:pPr>
            <a:r>
              <a:rPr lang="en-US" b="1" dirty="0">
                <a:solidFill>
                  <a:srgbClr val="FF0000"/>
                </a:solidFill>
              </a:rPr>
              <a:t>The Inner Correction: </a:t>
            </a:r>
            <a:r>
              <a:rPr lang="en-US" dirty="0"/>
              <a:t>One must find the true cause of a sin in order to correct. For example a person who always becomes angry is suffering from pride.  One must amend the heart within not just the outward causes. When the righteous fall, they rise immediately, because they have roots.  Examples include David and Peter.</a:t>
            </a:r>
          </a:p>
          <a:p>
            <a:pPr algn="l" rtl="0">
              <a:buFont typeface="Wingdings" panose="05000000000000000000" pitchFamily="2" charset="2"/>
              <a:buChar char="Ø"/>
            </a:pPr>
            <a:endParaRPr lang="en-US" b="1" dirty="0">
              <a:solidFill>
                <a:srgbClr val="FF0000"/>
              </a:solidFill>
            </a:endParaRPr>
          </a:p>
          <a:p>
            <a:pPr marL="0" indent="0" algn="ctr" rtl="0">
              <a:buNone/>
            </a:pPr>
            <a:r>
              <a:rPr lang="en-US" b="1" dirty="0"/>
              <a:t>Spirituality begins by changing/correcting the inner self.</a:t>
            </a:r>
          </a:p>
          <a:p>
            <a:pPr algn="l" rtl="0">
              <a:buFont typeface="Wingdings" panose="05000000000000000000" pitchFamily="2" charset="2"/>
              <a:buChar char="Ø"/>
            </a:pPr>
            <a:endParaRPr lang="ar-EG" b="1" dirty="0">
              <a:solidFill>
                <a:srgbClr val="FF0000"/>
              </a:solidFill>
            </a:endParaRPr>
          </a:p>
        </p:txBody>
      </p:sp>
    </p:spTree>
    <p:extLst>
      <p:ext uri="{BB962C8B-B14F-4D97-AF65-F5344CB8AC3E}">
        <p14:creationId xmlns:p14="http://schemas.microsoft.com/office/powerpoint/2010/main" val="717174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r>
              <a:rPr lang="en-US" dirty="0"/>
              <a:t>3. Fear of god &amp; Self-Coercion</a:t>
            </a:r>
            <a:endParaRPr lang="ar-EG" dirty="0"/>
          </a:p>
        </p:txBody>
      </p:sp>
      <p:sp>
        <p:nvSpPr>
          <p:cNvPr id="3" name="Content Placeholder 2"/>
          <p:cNvSpPr>
            <a:spLocks noGrp="1"/>
          </p:cNvSpPr>
          <p:nvPr>
            <p:ph idx="1"/>
          </p:nvPr>
        </p:nvSpPr>
        <p:spPr>
          <a:xfrm>
            <a:off x="1451579" y="1324366"/>
            <a:ext cx="9291215" cy="4482876"/>
          </a:xfrm>
        </p:spPr>
        <p:txBody>
          <a:bodyPr/>
          <a:lstStyle/>
          <a:p>
            <a:pPr algn="l" rtl="0">
              <a:buFont typeface="Wingdings" panose="05000000000000000000" pitchFamily="2" charset="2"/>
              <a:buChar char="Ø"/>
            </a:pPr>
            <a:r>
              <a:rPr lang="en-US" b="1" dirty="0">
                <a:solidFill>
                  <a:srgbClr val="FF0000"/>
                </a:solidFill>
              </a:rPr>
              <a:t>The Love of God &amp; The Fear of God </a:t>
            </a:r>
          </a:p>
          <a:p>
            <a:pPr marL="0" indent="0" algn="l" rtl="0">
              <a:buNone/>
            </a:pPr>
            <a:r>
              <a:rPr lang="en-US" dirty="0"/>
              <a:t>Fear of God =&gt; Starting Point of Spiritual Path “The fear of the Lord is the beginning of wisdom” </a:t>
            </a:r>
            <a:r>
              <a:rPr lang="en-US" dirty="0" err="1"/>
              <a:t>Prov</a:t>
            </a:r>
            <a:r>
              <a:rPr lang="en-US" dirty="0"/>
              <a:t> 9:10, Ps 111:10</a:t>
            </a:r>
          </a:p>
          <a:p>
            <a:pPr marL="0" indent="0" algn="l" rtl="0">
              <a:buNone/>
            </a:pPr>
            <a:r>
              <a:rPr lang="en-US" dirty="0"/>
              <a:t>Fear of God does </a:t>
            </a:r>
            <a:r>
              <a:rPr lang="en-US" i="1" dirty="0"/>
              <a:t>not contradict </a:t>
            </a:r>
            <a:r>
              <a:rPr lang="en-US" dirty="0"/>
              <a:t>the Love of God. </a:t>
            </a:r>
            <a:r>
              <a:rPr lang="en-US" i="1" dirty="0"/>
              <a:t>It surpasses it </a:t>
            </a:r>
            <a:r>
              <a:rPr lang="en-US" dirty="0"/>
              <a:t>like the elementary student who uses basic math in his trigonometry studies.</a:t>
            </a:r>
          </a:p>
          <a:p>
            <a:pPr marL="0" indent="0" algn="l" rtl="0">
              <a:buNone/>
            </a:pPr>
            <a:r>
              <a:rPr lang="en-US" dirty="0"/>
              <a:t>Some claim that they should not fear God since they have achieved perfect Love. However, few if any have achieved this perfect love.</a:t>
            </a:r>
          </a:p>
          <a:p>
            <a:pPr marL="0" indent="0" algn="l" rtl="0">
              <a:buNone/>
            </a:pPr>
            <a:r>
              <a:rPr lang="en-US" dirty="0"/>
              <a:t>The </a:t>
            </a:r>
            <a:r>
              <a:rPr lang="en-US" b="1" dirty="0">
                <a:solidFill>
                  <a:srgbClr val="FF0000"/>
                </a:solidFill>
              </a:rPr>
              <a:t>Fear of God </a:t>
            </a:r>
            <a:r>
              <a:rPr lang="en-US" dirty="0"/>
              <a:t>is the path that </a:t>
            </a:r>
            <a:r>
              <a:rPr lang="en-US" b="1" dirty="0">
                <a:solidFill>
                  <a:srgbClr val="FF0000"/>
                </a:solidFill>
              </a:rPr>
              <a:t>leads you to love</a:t>
            </a:r>
            <a:r>
              <a:rPr lang="en-US" dirty="0"/>
              <a:t>. You will be </a:t>
            </a:r>
            <a:r>
              <a:rPr lang="en-US" b="1" dirty="0">
                <a:solidFill>
                  <a:srgbClr val="FF0000"/>
                </a:solidFill>
              </a:rPr>
              <a:t>afraid to fall</a:t>
            </a:r>
            <a:r>
              <a:rPr lang="en-US" dirty="0"/>
              <a:t>.</a:t>
            </a:r>
          </a:p>
          <a:p>
            <a:pPr marL="0" indent="0" algn="l" rtl="0">
              <a:buNone/>
            </a:pPr>
            <a:endParaRPr lang="ar-EG" b="1" dirty="0">
              <a:solidFill>
                <a:srgbClr val="FF0000"/>
              </a:solidFill>
            </a:endParaRPr>
          </a:p>
        </p:txBody>
      </p:sp>
    </p:spTree>
    <p:extLst>
      <p:ext uri="{BB962C8B-B14F-4D97-AF65-F5344CB8AC3E}">
        <p14:creationId xmlns:p14="http://schemas.microsoft.com/office/powerpoint/2010/main" val="221336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75130"/>
            <a:ext cx="9291215" cy="1049235"/>
          </a:xfrm>
        </p:spPr>
        <p:txBody>
          <a:bodyPr/>
          <a:lstStyle/>
          <a:p>
            <a:r>
              <a:rPr lang="en-US" dirty="0"/>
              <a:t>Fear of god &amp; Self-Coercion</a:t>
            </a:r>
            <a:endParaRPr lang="ar-EG" dirty="0"/>
          </a:p>
        </p:txBody>
      </p:sp>
      <p:sp>
        <p:nvSpPr>
          <p:cNvPr id="3" name="Content Placeholder 2"/>
          <p:cNvSpPr>
            <a:spLocks noGrp="1"/>
          </p:cNvSpPr>
          <p:nvPr>
            <p:ph idx="1"/>
          </p:nvPr>
        </p:nvSpPr>
        <p:spPr>
          <a:xfrm>
            <a:off x="513347" y="1324366"/>
            <a:ext cx="11149264" cy="4482876"/>
          </a:xfrm>
        </p:spPr>
        <p:txBody>
          <a:bodyPr>
            <a:normAutofit fontScale="92500" lnSpcReduction="20000"/>
          </a:bodyPr>
          <a:lstStyle/>
          <a:p>
            <a:pPr algn="l" rtl="0">
              <a:buFont typeface="Wingdings" panose="05000000000000000000" pitchFamily="2" charset="2"/>
              <a:buChar char="Ø"/>
            </a:pPr>
            <a:r>
              <a:rPr lang="en-US" b="1" dirty="0">
                <a:solidFill>
                  <a:srgbClr val="FF0000"/>
                </a:solidFill>
              </a:rPr>
              <a:t>Benefits of the Fear of God</a:t>
            </a:r>
          </a:p>
          <a:p>
            <a:pPr marL="0" indent="0" algn="l" rtl="0">
              <a:buNone/>
            </a:pPr>
            <a:r>
              <a:rPr lang="en-US" dirty="0"/>
              <a:t>1</a:t>
            </a:r>
            <a:r>
              <a:rPr lang="en-US" baseline="30000" dirty="0"/>
              <a:t>st</a:t>
            </a:r>
            <a:r>
              <a:rPr lang="en-US" dirty="0"/>
              <a:t> Benefit: Shield against falling.</a:t>
            </a:r>
          </a:p>
          <a:p>
            <a:pPr marL="0" indent="0" algn="l" rtl="0">
              <a:buNone/>
            </a:pPr>
            <a:r>
              <a:rPr lang="en-US" dirty="0"/>
              <a:t>- What is </a:t>
            </a:r>
            <a:r>
              <a:rPr lang="en-US" b="1" dirty="0"/>
              <a:t>Perfect Love</a:t>
            </a:r>
            <a:r>
              <a:rPr lang="en-US" dirty="0"/>
              <a:t>? Keeping of God’s commandments because of Love versus fear. Apostle Saint Paul mentions “perfecting holiness in the fear of God” (2 Cor. 7:1)</a:t>
            </a:r>
          </a:p>
          <a:p>
            <a:pPr algn="l" rtl="0">
              <a:buFont typeface="Wingdings" panose="05000000000000000000" pitchFamily="2" charset="2"/>
              <a:buChar char="v"/>
            </a:pPr>
            <a:r>
              <a:rPr lang="en-US" dirty="0"/>
              <a:t>A person should fear all things that offend and fear all temptations and the devil’s combats. Do not be </a:t>
            </a:r>
            <a:r>
              <a:rPr lang="en-US" b="1" i="1" dirty="0"/>
              <a:t>haughty but fear </a:t>
            </a:r>
            <a:r>
              <a:rPr lang="en-US" dirty="0"/>
              <a:t>(Rom. 11:20).</a:t>
            </a:r>
          </a:p>
          <a:p>
            <a:pPr algn="l" rtl="0">
              <a:buFont typeface="Wingdings" panose="05000000000000000000" pitchFamily="2" charset="2"/>
              <a:buChar char="v"/>
            </a:pPr>
            <a:r>
              <a:rPr lang="en-US" dirty="0"/>
              <a:t>A person should also have </a:t>
            </a:r>
            <a:r>
              <a:rPr lang="en-US" b="1" i="1" dirty="0"/>
              <a:t>a fear of displeasing God</a:t>
            </a:r>
            <a:r>
              <a:rPr lang="en-US" dirty="0"/>
              <a:t>. It is better to fear God on earth than on the day of judgment.</a:t>
            </a:r>
          </a:p>
          <a:p>
            <a:pPr marL="0" indent="0" algn="l" rtl="0">
              <a:buNone/>
            </a:pPr>
            <a:r>
              <a:rPr lang="en-US" dirty="0"/>
              <a:t>The culmination of the spiritual life is perfect love. However, do not start with the summit. Start with the fear of God. This will help you reach the ‘top’</a:t>
            </a:r>
          </a:p>
          <a:p>
            <a:pPr marL="0" indent="0" algn="l" rtl="0">
              <a:buNone/>
            </a:pPr>
            <a:r>
              <a:rPr lang="en-US" dirty="0"/>
              <a:t>Holiness and perfection: The Lord said “ Therefore you shall be perfect as your Father in heaven is perfect. “ (Matt 5:48). He also said “be holy” (1Pet 1:15).</a:t>
            </a:r>
          </a:p>
          <a:p>
            <a:pPr marL="0" indent="0" algn="l" rtl="0">
              <a:buNone/>
            </a:pPr>
            <a:endParaRPr lang="en-US" dirty="0"/>
          </a:p>
          <a:p>
            <a:pPr marL="0" indent="0" algn="l" rtl="0">
              <a:buNone/>
            </a:pPr>
            <a:endParaRPr lang="en-US" dirty="0"/>
          </a:p>
        </p:txBody>
      </p:sp>
    </p:spTree>
    <p:extLst>
      <p:ext uri="{BB962C8B-B14F-4D97-AF65-F5344CB8AC3E}">
        <p14:creationId xmlns:p14="http://schemas.microsoft.com/office/powerpoint/2010/main" val="319312325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111</TotalTime>
  <Words>4391</Words>
  <Application>Microsoft Office PowerPoint</Application>
  <PresentationFormat>Widescreen</PresentationFormat>
  <Paragraphs>232</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Cambria</vt:lpstr>
      <vt:lpstr>Courier New</vt:lpstr>
      <vt:lpstr>Rockwell</vt:lpstr>
      <vt:lpstr>Times New Roman</vt:lpstr>
      <vt:lpstr>Wingdings</vt:lpstr>
      <vt:lpstr>Gallery</vt:lpstr>
      <vt:lpstr>The spiritual life By: Pope shenouda III 14-Nov-1971 to 17-Mar-2012  </vt:lpstr>
      <vt:lpstr>1. The spiritual goal</vt:lpstr>
      <vt:lpstr>The spiritual goal</vt:lpstr>
      <vt:lpstr>The spiritual goal</vt:lpstr>
      <vt:lpstr>2. Start &amp; Continue</vt:lpstr>
      <vt:lpstr>Start &amp; Continue</vt:lpstr>
      <vt:lpstr>Start &amp; Continue</vt:lpstr>
      <vt:lpstr>3. Fear of god &amp; Self-Coercion</vt:lpstr>
      <vt:lpstr>Fear of god &amp; Self-Coercion</vt:lpstr>
      <vt:lpstr>Fear of god &amp; Self-Coercion</vt:lpstr>
      <vt:lpstr>Fear of god &amp; Self-Coercion</vt:lpstr>
      <vt:lpstr>Fear of god &amp; Self-Coercion</vt:lpstr>
      <vt:lpstr>Fear of god &amp; Self-Coercion</vt:lpstr>
      <vt:lpstr>Fear of god &amp; Self-Coercion</vt:lpstr>
      <vt:lpstr>4. The Spiritual Conduct &amp; Uprightness</vt:lpstr>
      <vt:lpstr>The Spiritual Conduct &amp; Uprightness</vt:lpstr>
      <vt:lpstr>The Spiritual Conduct &amp; Uprightness</vt:lpstr>
      <vt:lpstr>The Spiritual Conduct &amp; Uprightness</vt:lpstr>
      <vt:lpstr>The Spiritual Conduct &amp; Uprightness</vt:lpstr>
      <vt:lpstr>The Spiritual Conduct &amp; Uprightness</vt:lpstr>
      <vt:lpstr>The Spiritual Conduct &amp; Uprightness</vt:lpstr>
      <vt:lpstr>The Spiritual Conduct &amp; Uprightness</vt:lpstr>
      <vt:lpstr>5. Values &amp; commitment</vt:lpstr>
      <vt:lpstr>Values &amp; commitment</vt:lpstr>
      <vt:lpstr>Values &amp; commitment</vt:lpstr>
      <vt:lpstr>Values &amp; commitment</vt:lpstr>
      <vt:lpstr>Values &amp; commitment</vt:lpstr>
      <vt:lpstr>Values &amp; commitment</vt:lpstr>
      <vt:lpstr>Values &amp; commitment</vt:lpstr>
      <vt:lpstr>Values &amp; commitment</vt:lpstr>
      <vt:lpstr>Values &amp; commitment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spiritual life</dc:title>
  <dc:creator>Isaac</dc:creator>
  <cp:lastModifiedBy>Isaac</cp:lastModifiedBy>
  <cp:revision>14</cp:revision>
  <dcterms:created xsi:type="dcterms:W3CDTF">2017-02-16T17:26:25Z</dcterms:created>
  <dcterms:modified xsi:type="dcterms:W3CDTF">2017-02-16T19:19:30Z</dcterms:modified>
</cp:coreProperties>
</file>