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6EF2ED2-17FA-4D3B-8F15-EACA31E7323C}" type="datetimeFigureOut">
              <a:rPr lang="en-US" smtClean="0"/>
              <a:pPr/>
              <a:t>12/18/2010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5B9D02-E2FC-4B81-9908-E7F8201F9B1A}"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6EF2ED2-17FA-4D3B-8F15-EACA31E7323C}" type="datetimeFigureOut">
              <a:rPr lang="en-US" smtClean="0"/>
              <a:pPr/>
              <a:t>12/18/2010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5B9D02-E2FC-4B81-9908-E7F8201F9B1A}"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6EF2ED2-17FA-4D3B-8F15-EACA31E7323C}" type="datetimeFigureOut">
              <a:rPr lang="en-US" smtClean="0"/>
              <a:pPr/>
              <a:t>12/18/2010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5B9D02-E2FC-4B81-9908-E7F8201F9B1A}"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6EF2ED2-17FA-4D3B-8F15-EACA31E7323C}" type="datetimeFigureOut">
              <a:rPr lang="en-US" smtClean="0"/>
              <a:pPr/>
              <a:t>12/18/2010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5B9D02-E2FC-4B81-9908-E7F8201F9B1A}"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EF2ED2-17FA-4D3B-8F15-EACA31E7323C}" type="datetimeFigureOut">
              <a:rPr lang="en-US" smtClean="0"/>
              <a:pPr/>
              <a:t>12/18/2010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25B9D02-E2FC-4B81-9908-E7F8201F9B1A}"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6EF2ED2-17FA-4D3B-8F15-EACA31E7323C}" type="datetimeFigureOut">
              <a:rPr lang="en-US" smtClean="0"/>
              <a:pPr/>
              <a:t>12/18/2010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25B9D02-E2FC-4B81-9908-E7F8201F9B1A}"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6EF2ED2-17FA-4D3B-8F15-EACA31E7323C}" type="datetimeFigureOut">
              <a:rPr lang="en-US" smtClean="0"/>
              <a:pPr/>
              <a:t>12/18/2010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25B9D02-E2FC-4B81-9908-E7F8201F9B1A}"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6EF2ED2-17FA-4D3B-8F15-EACA31E7323C}" type="datetimeFigureOut">
              <a:rPr lang="en-US" smtClean="0"/>
              <a:pPr/>
              <a:t>12/18/2010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25B9D02-E2FC-4B81-9908-E7F8201F9B1A}"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EF2ED2-17FA-4D3B-8F15-EACA31E7323C}" type="datetimeFigureOut">
              <a:rPr lang="en-US" smtClean="0"/>
              <a:pPr/>
              <a:t>12/18/2010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25B9D02-E2FC-4B81-9908-E7F8201F9B1A}"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F2ED2-17FA-4D3B-8F15-EACA31E7323C}" type="datetimeFigureOut">
              <a:rPr lang="en-US" smtClean="0"/>
              <a:pPr/>
              <a:t>12/18/2010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25B9D02-E2FC-4B81-9908-E7F8201F9B1A}"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EF2ED2-17FA-4D3B-8F15-EACA31E7323C}" type="datetimeFigureOut">
              <a:rPr lang="en-US" smtClean="0"/>
              <a:pPr/>
              <a:t>12/18/2010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25B9D02-E2FC-4B81-9908-E7F8201F9B1A}"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F2ED2-17FA-4D3B-8F15-EACA31E7323C}" type="datetimeFigureOut">
              <a:rPr lang="en-US" smtClean="0"/>
              <a:pPr/>
              <a:t>12/18/2010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B9D02-E2FC-4B81-9908-E7F8201F9B1A}"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iblegateway.com/passage/?search=Luke+12:22-34&amp;version=NKJ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iblegateway.com/passage/?search=luke%2010:38-42&amp;version=NI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00042"/>
            <a:ext cx="9429784" cy="1470025"/>
          </a:xfrm>
        </p:spPr>
        <p:txBody>
          <a:bodyPr>
            <a:noAutofit/>
          </a:bodyPr>
          <a:lstStyle/>
          <a:p>
            <a:r>
              <a:rPr lang="en-AU" sz="7200" dirty="0" smtClean="0">
                <a:latin typeface="Blackadder ITC" pitchFamily="82" charset="0"/>
              </a:rPr>
              <a:t>Carry Your Cross Part 4</a:t>
            </a:r>
            <a:endParaRPr lang="en-AU" sz="7200" dirty="0">
              <a:latin typeface="Blackadder ITC" pitchFamily="82" charset="0"/>
            </a:endParaRPr>
          </a:p>
        </p:txBody>
      </p:sp>
      <p:sp>
        <p:nvSpPr>
          <p:cNvPr id="3" name="Subtitle 2"/>
          <p:cNvSpPr>
            <a:spLocks noGrp="1"/>
          </p:cNvSpPr>
          <p:nvPr>
            <p:ph type="subTitle" idx="1"/>
          </p:nvPr>
        </p:nvSpPr>
        <p:spPr>
          <a:xfrm>
            <a:off x="214282" y="1928802"/>
            <a:ext cx="8929718" cy="1752600"/>
          </a:xfrm>
          <a:ln/>
        </p:spPr>
        <p:style>
          <a:lnRef idx="0">
            <a:schemeClr val="accent6"/>
          </a:lnRef>
          <a:fillRef idx="3">
            <a:schemeClr val="accent6"/>
          </a:fillRef>
          <a:effectRef idx="3">
            <a:schemeClr val="accent6"/>
          </a:effectRef>
          <a:fontRef idx="minor">
            <a:schemeClr val="lt1"/>
          </a:fontRef>
        </p:style>
        <p:txBody>
          <a:bodyPr>
            <a:noAutofit/>
          </a:bodyPr>
          <a:lstStyle/>
          <a:p>
            <a:r>
              <a:rPr lang="en-AU" sz="8000" dirty="0" smtClean="0">
                <a:solidFill>
                  <a:schemeClr val="tx1"/>
                </a:solidFill>
                <a:latin typeface="Bodoni MT Black" pitchFamily="18" charset="0"/>
              </a:rPr>
              <a:t>Don't Worry!!!!</a:t>
            </a:r>
            <a:endParaRPr lang="en-AU" sz="8000" dirty="0">
              <a:solidFill>
                <a:schemeClr val="tx1"/>
              </a:solidFill>
              <a:latin typeface="Bodoni MT Black" pitchFamily="18" charset="0"/>
            </a:endParaRPr>
          </a:p>
        </p:txBody>
      </p:sp>
      <p:sp>
        <p:nvSpPr>
          <p:cNvPr id="4" name="TextBox 3"/>
          <p:cNvSpPr txBox="1"/>
          <p:nvPr/>
        </p:nvSpPr>
        <p:spPr>
          <a:xfrm>
            <a:off x="1071538" y="3929066"/>
            <a:ext cx="6643734" cy="2062103"/>
          </a:xfrm>
          <a:prstGeom prst="rect">
            <a:avLst/>
          </a:prstGeom>
          <a:noFill/>
        </p:spPr>
        <p:txBody>
          <a:bodyPr wrap="square" rtlCol="0">
            <a:spAutoFit/>
          </a:bodyPr>
          <a:lstStyle/>
          <a:p>
            <a:r>
              <a:rPr lang="en-AU" sz="3200" dirty="0" smtClean="0">
                <a:latin typeface="Blackadder ITC" pitchFamily="82" charset="0"/>
                <a:ea typeface="Batang" pitchFamily="18" charset="-127"/>
              </a:rPr>
              <a:t>Therefore </a:t>
            </a:r>
            <a:r>
              <a:rPr lang="en-AU" sz="3200" dirty="0" err="1" smtClean="0">
                <a:latin typeface="Blackadder ITC" pitchFamily="82" charset="0"/>
                <a:ea typeface="Batang" pitchFamily="18" charset="-127"/>
              </a:rPr>
              <a:t>i</a:t>
            </a:r>
            <a:r>
              <a:rPr lang="en-AU" sz="3200" dirty="0" smtClean="0">
                <a:latin typeface="Blackadder ITC" pitchFamily="82" charset="0"/>
                <a:ea typeface="Batang" pitchFamily="18" charset="-127"/>
              </a:rPr>
              <a:t> tell you, do not worry about your life, what you will eat or about your body what you will wear, life is more than food and the body more than clothes. Luke 12:22-23</a:t>
            </a:r>
            <a:endParaRPr lang="en-AU" sz="3200" dirty="0">
              <a:latin typeface="Blackadder ITC" pitchFamily="82" charset="0"/>
              <a:ea typeface="Batang" pitchFamily="18"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a:bodyPr>
          <a:lstStyle/>
          <a:p>
            <a:r>
              <a:rPr lang="en-AU" sz="6600" b="1" dirty="0" smtClean="0">
                <a:latin typeface="Batang" pitchFamily="18" charset="-127"/>
                <a:ea typeface="Batang" pitchFamily="18" charset="-127"/>
              </a:rPr>
              <a:t>Lets Get Started</a:t>
            </a:r>
            <a:endParaRPr lang="en-AU" sz="6600" b="1" dirty="0">
              <a:latin typeface="Batang" pitchFamily="18" charset="-127"/>
              <a:ea typeface="Batang" pitchFamily="18" charset="-127"/>
            </a:endParaRPr>
          </a:p>
        </p:txBody>
      </p:sp>
      <p:sp>
        <p:nvSpPr>
          <p:cNvPr id="3" name="Content Placeholder 2"/>
          <p:cNvSpPr>
            <a:spLocks noGrp="1"/>
          </p:cNvSpPr>
          <p:nvPr>
            <p:ph idx="1"/>
          </p:nvPr>
        </p:nvSpPr>
        <p:spPr>
          <a:xfrm>
            <a:off x="285720" y="1643050"/>
            <a:ext cx="9001188" cy="4525963"/>
          </a:xfrm>
        </p:spPr>
        <p:txBody>
          <a:bodyPr>
            <a:normAutofit/>
          </a:bodyPr>
          <a:lstStyle/>
          <a:p>
            <a:pPr>
              <a:buNone/>
            </a:pPr>
            <a:r>
              <a:rPr lang="en-AU" sz="4000" b="1" u="sng" dirty="0" smtClean="0"/>
              <a:t>What worries me the most in life?</a:t>
            </a:r>
          </a:p>
          <a:p>
            <a:pPr>
              <a:buNone/>
            </a:pPr>
            <a:endParaRPr lang="en-AU" dirty="0"/>
          </a:p>
          <a:p>
            <a:pPr>
              <a:buNone/>
            </a:pPr>
            <a:r>
              <a:rPr lang="en-AU" dirty="0" smtClean="0">
                <a:solidFill>
                  <a:srgbClr val="FF0000"/>
                </a:solidFill>
                <a:effectLst>
                  <a:outerShdw blurRad="38100" dist="38100" dir="2700000" algn="tl">
                    <a:srgbClr val="000000">
                      <a:alpha val="43137"/>
                    </a:srgbClr>
                  </a:outerShdw>
                </a:effectLst>
              </a:rPr>
              <a:t>●School</a:t>
            </a:r>
            <a:r>
              <a:rPr lang="en-AU" dirty="0" smtClean="0">
                <a:effectLst>
                  <a:outerShdw blurRad="38100" dist="38100" dir="2700000" algn="tl">
                    <a:srgbClr val="000000">
                      <a:alpha val="43137"/>
                    </a:srgbClr>
                  </a:outerShdw>
                </a:effectLst>
              </a:rPr>
              <a:t>         ●</a:t>
            </a:r>
            <a:r>
              <a:rPr lang="en-AU" dirty="0" smtClean="0">
                <a:solidFill>
                  <a:srgbClr val="00B050"/>
                </a:solidFill>
                <a:effectLst>
                  <a:outerShdw blurRad="38100" dist="38100" dir="2700000" algn="tl">
                    <a:srgbClr val="000000">
                      <a:alpha val="43137"/>
                    </a:srgbClr>
                  </a:outerShdw>
                </a:effectLst>
              </a:rPr>
              <a:t>My friends         ●</a:t>
            </a:r>
            <a:r>
              <a:rPr lang="en-AU" dirty="0" smtClean="0">
                <a:solidFill>
                  <a:srgbClr val="7030A0"/>
                </a:solidFill>
                <a:effectLst>
                  <a:outerShdw blurRad="38100" dist="38100" dir="2700000" algn="tl">
                    <a:srgbClr val="000000">
                      <a:alpha val="43137"/>
                    </a:srgbClr>
                  </a:outerShdw>
                </a:effectLst>
              </a:rPr>
              <a:t>My Brothers/sisters</a:t>
            </a:r>
          </a:p>
          <a:p>
            <a:pPr>
              <a:buNone/>
            </a:pPr>
            <a:r>
              <a:rPr lang="en-AU" dirty="0" smtClean="0">
                <a:effectLst>
                  <a:outerShdw blurRad="38100" dist="38100" dir="2700000" algn="tl">
                    <a:srgbClr val="000000">
                      <a:alpha val="43137"/>
                    </a:srgbClr>
                  </a:outerShdw>
                </a:effectLst>
              </a:rPr>
              <a:t>        ●</a:t>
            </a:r>
            <a:r>
              <a:rPr lang="en-AU" dirty="0" smtClean="0">
                <a:solidFill>
                  <a:srgbClr val="FFC000"/>
                </a:solidFill>
                <a:effectLst>
                  <a:outerShdw blurRad="38100" dist="38100" dir="2700000" algn="tl">
                    <a:srgbClr val="000000">
                      <a:alpha val="43137"/>
                    </a:srgbClr>
                  </a:outerShdw>
                </a:effectLst>
              </a:rPr>
              <a:t>Having/not having a girlfriend</a:t>
            </a:r>
          </a:p>
          <a:p>
            <a:pPr>
              <a:buNone/>
            </a:pPr>
            <a:r>
              <a:rPr lang="en-AU" dirty="0" smtClean="0">
                <a:solidFill>
                  <a:srgbClr val="00B050"/>
                </a:solidFill>
                <a:effectLst>
                  <a:outerShdw blurRad="38100" dist="38100" dir="2700000" algn="tl">
                    <a:srgbClr val="000000">
                      <a:alpha val="43137"/>
                    </a:srgbClr>
                  </a:outerShdw>
                </a:effectLst>
              </a:rPr>
              <a:t>     ●Troubles in this world</a:t>
            </a:r>
          </a:p>
          <a:p>
            <a:pPr>
              <a:buNone/>
            </a:pPr>
            <a:r>
              <a:rPr lang="en-AU" dirty="0" smtClean="0">
                <a:solidFill>
                  <a:srgbClr val="FFC000"/>
                </a:solidFill>
                <a:effectLst>
                  <a:outerShdw blurRad="38100" dist="38100" dir="2700000" algn="tl">
                    <a:srgbClr val="000000">
                      <a:alpha val="43137"/>
                    </a:srgbClr>
                  </a:outerShdw>
                </a:effectLst>
              </a:rPr>
              <a:t>●The way </a:t>
            </a:r>
            <a:r>
              <a:rPr lang="en-AU" dirty="0" err="1" smtClean="0">
                <a:solidFill>
                  <a:srgbClr val="FFC000"/>
                </a:solidFill>
                <a:effectLst>
                  <a:outerShdw blurRad="38100" dist="38100" dir="2700000" algn="tl">
                    <a:srgbClr val="000000">
                      <a:alpha val="43137"/>
                    </a:srgbClr>
                  </a:outerShdw>
                </a:effectLst>
              </a:rPr>
              <a:t>i</a:t>
            </a:r>
            <a:r>
              <a:rPr lang="en-AU" dirty="0" smtClean="0">
                <a:solidFill>
                  <a:srgbClr val="FFC000"/>
                </a:solidFill>
                <a:effectLst>
                  <a:outerShdw blurRad="38100" dist="38100" dir="2700000" algn="tl">
                    <a:srgbClr val="000000">
                      <a:alpha val="43137"/>
                    </a:srgbClr>
                  </a:outerShdw>
                </a:effectLst>
              </a:rPr>
              <a:t> look     ●</a:t>
            </a:r>
            <a:r>
              <a:rPr lang="en-AU" dirty="0" smtClean="0">
                <a:solidFill>
                  <a:srgbClr val="FF0000"/>
                </a:solidFill>
                <a:effectLst>
                  <a:outerShdw blurRad="38100" dist="38100" dir="2700000" algn="tl">
                    <a:srgbClr val="000000">
                      <a:alpha val="43137"/>
                    </a:srgbClr>
                  </a:outerShdw>
                </a:effectLst>
              </a:rPr>
              <a:t>My future      ●</a:t>
            </a:r>
            <a:r>
              <a:rPr lang="en-AU" dirty="0" smtClean="0">
                <a:solidFill>
                  <a:srgbClr val="7030A0"/>
                </a:solidFill>
                <a:effectLst>
                  <a:outerShdw blurRad="38100" dist="38100" dir="2700000" algn="tl">
                    <a:srgbClr val="000000">
                      <a:alpha val="43137"/>
                    </a:srgbClr>
                  </a:outerShdw>
                </a:effectLst>
              </a:rPr>
              <a:t>My parents </a:t>
            </a:r>
          </a:p>
          <a:p>
            <a:pPr>
              <a:buNone/>
            </a:pPr>
            <a:r>
              <a:rPr lang="en-AU" dirty="0" smtClean="0">
                <a:solidFill>
                  <a:srgbClr val="FFC000"/>
                </a:solidFill>
                <a:effectLst>
                  <a:outerShdw blurRad="38100" dist="38100" dir="2700000" algn="tl">
                    <a:srgbClr val="000000">
                      <a:alpha val="43137"/>
                    </a:srgbClr>
                  </a:outerShdw>
                </a:effectLst>
              </a:rPr>
              <a:t>●Money </a:t>
            </a:r>
            <a:r>
              <a:rPr lang="en-AU" dirty="0" smtClean="0">
                <a:effectLst>
                  <a:outerShdw blurRad="38100" dist="38100" dir="2700000" algn="tl">
                    <a:srgbClr val="000000">
                      <a:alpha val="43137"/>
                    </a:srgbClr>
                  </a:outerShdw>
                </a:effectLst>
              </a:rPr>
              <a:t>   ●</a:t>
            </a:r>
            <a:r>
              <a:rPr lang="en-AU" dirty="0" smtClean="0">
                <a:solidFill>
                  <a:srgbClr val="FF0000"/>
                </a:solidFill>
                <a:effectLst>
                  <a:outerShdw blurRad="38100" dist="38100" dir="2700000" algn="tl">
                    <a:srgbClr val="000000">
                      <a:alpha val="43137"/>
                    </a:srgbClr>
                  </a:outerShdw>
                </a:effectLst>
              </a:rPr>
              <a:t>Homework</a:t>
            </a:r>
            <a:r>
              <a:rPr lang="en-AU" dirty="0" smtClean="0">
                <a:effectLst>
                  <a:outerShdw blurRad="38100" dist="38100" dir="2700000" algn="tl">
                    <a:srgbClr val="000000">
                      <a:alpha val="43137"/>
                    </a:srgbClr>
                  </a:outerShdw>
                </a:effectLst>
              </a:rPr>
              <a:t>     </a:t>
            </a:r>
            <a:endParaRPr lang="en-AU"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AU" sz="5400" dirty="0" smtClean="0">
                <a:effectLst>
                  <a:outerShdw blurRad="38100" dist="38100" dir="2700000" algn="tl">
                    <a:srgbClr val="000000">
                      <a:alpha val="43137"/>
                    </a:srgbClr>
                  </a:outerShdw>
                </a:effectLst>
                <a:latin typeface="Berlin Sans FB Demi" pitchFamily="34" charset="0"/>
              </a:rPr>
              <a:t>Lets Get the facts right</a:t>
            </a:r>
            <a:endParaRPr lang="en-AU" sz="5400" dirty="0">
              <a:effectLst>
                <a:outerShdw blurRad="38100" dist="38100" dir="2700000" algn="tl">
                  <a:srgbClr val="000000">
                    <a:alpha val="43137"/>
                  </a:srgbClr>
                </a:outerShdw>
              </a:effectLst>
              <a:latin typeface="Berlin Sans FB Demi" pitchFamily="34" charset="0"/>
            </a:endParaRPr>
          </a:p>
        </p:txBody>
      </p:sp>
      <p:sp>
        <p:nvSpPr>
          <p:cNvPr id="3" name="Content Placeholder 2"/>
          <p:cNvSpPr>
            <a:spLocks noGrp="1"/>
          </p:cNvSpPr>
          <p:nvPr>
            <p:ph idx="1"/>
          </p:nvPr>
        </p:nvSpPr>
        <p:spPr>
          <a:xfrm>
            <a:off x="0" y="1600200"/>
            <a:ext cx="8929718" cy="4525963"/>
          </a:xfrm>
        </p:spPr>
        <p:txBody>
          <a:bodyPr>
            <a:noAutofit/>
          </a:bodyPr>
          <a:lstStyle/>
          <a:p>
            <a:r>
              <a:rPr lang="en-AU" sz="2000" dirty="0" smtClean="0"/>
              <a:t>Then He said to His disciples, “Therefore I say to you, do not worry about your life, what you will eat; nor about the body, what you will put on. </a:t>
            </a:r>
            <a:r>
              <a:rPr lang="en-AU" sz="2000" baseline="30000" dirty="0" smtClean="0"/>
              <a:t>23</a:t>
            </a:r>
            <a:r>
              <a:rPr lang="en-AU" sz="2000" dirty="0" smtClean="0"/>
              <a:t> Life is more than food, and the body </a:t>
            </a:r>
            <a:r>
              <a:rPr lang="en-AU" sz="2000" i="1" dirty="0" smtClean="0"/>
              <a:t>is more</a:t>
            </a:r>
            <a:r>
              <a:rPr lang="en-AU" sz="2000" dirty="0" smtClean="0"/>
              <a:t> than clothing. </a:t>
            </a:r>
            <a:r>
              <a:rPr lang="en-AU" sz="2000" baseline="30000" dirty="0" smtClean="0"/>
              <a:t>24</a:t>
            </a:r>
            <a:r>
              <a:rPr lang="en-AU" sz="2000" dirty="0" smtClean="0"/>
              <a:t> Consider the ravens, for they neither sow nor reap, which have neither storehouse nor barn; and God feeds them. Of how much more value are you than the birds? </a:t>
            </a:r>
            <a:r>
              <a:rPr lang="en-AU" sz="2000" baseline="30000" dirty="0" smtClean="0"/>
              <a:t>25</a:t>
            </a:r>
            <a:r>
              <a:rPr lang="en-AU" sz="2000" dirty="0" smtClean="0"/>
              <a:t> And which of you by worrying can add one cubit to his stature? </a:t>
            </a:r>
            <a:r>
              <a:rPr lang="en-AU" sz="2000" baseline="30000" dirty="0" smtClean="0"/>
              <a:t>26</a:t>
            </a:r>
            <a:r>
              <a:rPr lang="en-AU" sz="2000" dirty="0" smtClean="0"/>
              <a:t> If you then are not able to do </a:t>
            </a:r>
            <a:r>
              <a:rPr lang="en-AU" sz="2000" i="1" dirty="0" smtClean="0"/>
              <a:t>the</a:t>
            </a:r>
            <a:r>
              <a:rPr lang="en-AU" sz="2000" dirty="0" smtClean="0"/>
              <a:t> least, why are you anxious for the rest? </a:t>
            </a:r>
            <a:r>
              <a:rPr lang="en-AU" sz="2000" baseline="30000" dirty="0" smtClean="0"/>
              <a:t>27</a:t>
            </a:r>
            <a:r>
              <a:rPr lang="en-AU" sz="2000" dirty="0" smtClean="0"/>
              <a:t> Consider the lilies, how they grow: they neither toil nor spin; and yet I say to you, even Solomon in all his glory was not arrayed like one of these. </a:t>
            </a:r>
            <a:r>
              <a:rPr lang="en-AU" sz="2000" baseline="30000" dirty="0" smtClean="0"/>
              <a:t>28</a:t>
            </a:r>
            <a:r>
              <a:rPr lang="en-AU" sz="2000" dirty="0" smtClean="0"/>
              <a:t> If then God so clothes the grass, which today is in the field and tomorrow is thrown into the oven, how much more </a:t>
            </a:r>
            <a:r>
              <a:rPr lang="en-AU" sz="2000" i="1" dirty="0" smtClean="0"/>
              <a:t>will He clothe</a:t>
            </a:r>
            <a:r>
              <a:rPr lang="en-AU" sz="2000" dirty="0" smtClean="0"/>
              <a:t> you, O </a:t>
            </a:r>
            <a:r>
              <a:rPr lang="en-AU" sz="2000" i="1" dirty="0" smtClean="0"/>
              <a:t>you</a:t>
            </a:r>
            <a:r>
              <a:rPr lang="en-AU" sz="2000" dirty="0" smtClean="0"/>
              <a:t> of little faith? But seek the kingdom of God, and all these things</a:t>
            </a:r>
            <a:r>
              <a:rPr lang="en-AU" sz="2000" baseline="30000" dirty="0" smtClean="0"/>
              <a:t>[</a:t>
            </a:r>
            <a:r>
              <a:rPr lang="en-AU" sz="2000" baseline="30000" dirty="0" smtClean="0">
                <a:hlinkClick r:id="rId2" tooltip="See footnote a"/>
              </a:rPr>
              <a:t>a</a:t>
            </a:r>
            <a:r>
              <a:rPr lang="en-AU" sz="2000" baseline="30000" dirty="0" smtClean="0"/>
              <a:t>]</a:t>
            </a:r>
            <a:r>
              <a:rPr lang="en-AU" sz="2000" dirty="0" smtClean="0"/>
              <a:t> shall be added to you. </a:t>
            </a:r>
            <a:r>
              <a:rPr lang="en-AU" sz="2000" baseline="30000" dirty="0" smtClean="0"/>
              <a:t>32</a:t>
            </a:r>
            <a:r>
              <a:rPr lang="en-AU" sz="2000" dirty="0" smtClean="0"/>
              <a:t> “Do not fear, little flock, for it is your Father’s good pleasure to give you the kingdom. </a:t>
            </a:r>
            <a:r>
              <a:rPr lang="en-AU" sz="2000" baseline="30000" dirty="0" smtClean="0"/>
              <a:t>33</a:t>
            </a:r>
            <a:r>
              <a:rPr lang="en-AU" sz="2000" dirty="0" smtClean="0"/>
              <a:t> Sell what you have and give alms; provide yourselves money bags which do not grow old, a treasure in the heavens that does not fail, where no thief approaches nor moth destroys. </a:t>
            </a:r>
            <a:r>
              <a:rPr lang="en-AU" sz="2000" baseline="30000" dirty="0" smtClean="0"/>
              <a:t>34</a:t>
            </a:r>
            <a:r>
              <a:rPr lang="en-AU" sz="2000" dirty="0" smtClean="0"/>
              <a:t> For where your treasure is, there your heart will be also. (Luke 12:22:34)</a:t>
            </a:r>
            <a:endParaRPr lang="en-AU"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en-AU" sz="6600" dirty="0" smtClean="0">
                <a:latin typeface="Kristen ITC" pitchFamily="66" charset="0"/>
              </a:rPr>
              <a:t>Questions</a:t>
            </a:r>
            <a:endParaRPr lang="en-AU" sz="6600" dirty="0">
              <a:latin typeface="Kristen ITC" pitchFamily="66" charset="0"/>
            </a:endParaRPr>
          </a:p>
        </p:txBody>
      </p:sp>
      <p:sp>
        <p:nvSpPr>
          <p:cNvPr id="3" name="Content Placeholder 2"/>
          <p:cNvSpPr>
            <a:spLocks noGrp="1"/>
          </p:cNvSpPr>
          <p:nvPr>
            <p:ph idx="1"/>
          </p:nvPr>
        </p:nvSpPr>
        <p:spPr/>
        <p:txBody>
          <a:bodyPr/>
          <a:lstStyle/>
          <a:p>
            <a:pPr marL="514350" indent="-514350">
              <a:buAutoNum type="arabicParenR"/>
            </a:pPr>
            <a:r>
              <a:rPr lang="en-AU" dirty="0" smtClean="0"/>
              <a:t>Why are we not to worry about physical necessities such as food and drink? V 29-31</a:t>
            </a:r>
          </a:p>
          <a:p>
            <a:pPr marL="514350" indent="-514350">
              <a:buAutoNum type="arabicParenR"/>
            </a:pPr>
            <a:r>
              <a:rPr lang="en-AU" dirty="0" smtClean="0"/>
              <a:t>What does Jesus really want us to be concerned about?</a:t>
            </a:r>
          </a:p>
          <a:p>
            <a:pPr marL="514350" indent="-514350">
              <a:buAutoNum type="arabicParenR"/>
            </a:pPr>
            <a:r>
              <a:rPr lang="en-AU" dirty="0" smtClean="0"/>
              <a:t>Is he telling us that food and clothing will magically appear if we trust him?</a:t>
            </a:r>
          </a:p>
          <a:p>
            <a:pPr marL="514350" indent="-514350">
              <a:buNone/>
            </a:pP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en-AU" sz="4000" dirty="0" smtClean="0">
                <a:latin typeface="Kristen ITC" pitchFamily="66" charset="0"/>
              </a:rPr>
              <a:t>A case study in dealing with anxiety</a:t>
            </a:r>
            <a:endParaRPr lang="en-AU" sz="4000" dirty="0">
              <a:latin typeface="Kristen ITC" pitchFamily="66" charset="0"/>
            </a:endParaRPr>
          </a:p>
        </p:txBody>
      </p:sp>
      <p:sp>
        <p:nvSpPr>
          <p:cNvPr id="3" name="Content Placeholder 2"/>
          <p:cNvSpPr>
            <a:spLocks noGrp="1"/>
          </p:cNvSpPr>
          <p:nvPr>
            <p:ph idx="1"/>
          </p:nvPr>
        </p:nvSpPr>
        <p:spPr/>
        <p:txBody>
          <a:bodyPr>
            <a:normAutofit fontScale="85000" lnSpcReduction="20000"/>
          </a:bodyPr>
          <a:lstStyle/>
          <a:p>
            <a:pPr>
              <a:buNone/>
            </a:pPr>
            <a:r>
              <a:rPr lang="en-AU" baseline="30000" dirty="0" smtClean="0"/>
              <a:t>38</a:t>
            </a:r>
            <a:r>
              <a:rPr lang="en-AU" dirty="0" smtClean="0"/>
              <a:t> As Jesus and his disciples were on their way, he came to a village where a woman named Martha opened her home to him. </a:t>
            </a:r>
            <a:r>
              <a:rPr lang="en-AU" baseline="30000" dirty="0" smtClean="0"/>
              <a:t>39</a:t>
            </a:r>
            <a:r>
              <a:rPr lang="en-AU" dirty="0" smtClean="0"/>
              <a:t> She had a sister called Mary, who sat at the Lord’s feet listening to what he said. </a:t>
            </a:r>
            <a:r>
              <a:rPr lang="en-AU" baseline="30000" dirty="0" smtClean="0"/>
              <a:t>40</a:t>
            </a:r>
            <a:r>
              <a:rPr lang="en-AU" dirty="0" smtClean="0"/>
              <a:t> But Martha was distracted by all the preparations that had to be made. She came to him and asked, “Lord, don’t you care that my sister has left me to do the work by myself? Tell her to help me!”    </a:t>
            </a:r>
            <a:r>
              <a:rPr lang="en-AU" baseline="30000" dirty="0" smtClean="0"/>
              <a:t>41</a:t>
            </a:r>
            <a:r>
              <a:rPr lang="en-AU" dirty="0" smtClean="0"/>
              <a:t> “Martha, Martha,” the Lord answered, “you are worried and upset about many things, </a:t>
            </a:r>
            <a:r>
              <a:rPr lang="en-AU" baseline="30000" dirty="0" smtClean="0"/>
              <a:t>42</a:t>
            </a:r>
            <a:r>
              <a:rPr lang="en-AU" dirty="0" smtClean="0"/>
              <a:t> but few things are needed—or indeed only one.</a:t>
            </a:r>
            <a:r>
              <a:rPr lang="en-AU" baseline="30000" dirty="0" smtClean="0"/>
              <a:t>[</a:t>
            </a:r>
            <a:r>
              <a:rPr lang="en-AU" baseline="30000" dirty="0" smtClean="0">
                <a:hlinkClick r:id="rId2" tooltip="See footnote a"/>
              </a:rPr>
              <a:t>a</a:t>
            </a:r>
            <a:r>
              <a:rPr lang="en-AU" baseline="30000" dirty="0" smtClean="0"/>
              <a:t>]</a:t>
            </a:r>
            <a:r>
              <a:rPr lang="en-AU" dirty="0" smtClean="0"/>
              <a:t> Mary has chosen what is better, and it will not be taken away from her.” </a:t>
            </a:r>
            <a:r>
              <a:rPr lang="en-AU" dirty="0" smtClean="0"/>
              <a:t>(Luke 10:38-42)</a:t>
            </a:r>
            <a:endParaRPr lang="en-AU" dirty="0" smtClean="0"/>
          </a:p>
          <a:p>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AU" sz="7200" dirty="0" smtClean="0">
                <a:latin typeface="Kristen ITC" pitchFamily="66" charset="0"/>
              </a:rPr>
              <a:t>Questions</a:t>
            </a:r>
            <a:endParaRPr lang="en-AU" dirty="0">
              <a:latin typeface="Kristen ITC" pitchFamily="66"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514350" indent="-514350">
              <a:buAutoNum type="arabicParenR"/>
            </a:pPr>
            <a:r>
              <a:rPr lang="en-AU" dirty="0" smtClean="0">
                <a:latin typeface="Aharoni" pitchFamily="2" charset="-79"/>
                <a:cs typeface="Aharoni" pitchFamily="2" charset="-79"/>
              </a:rPr>
              <a:t>Why was Martha so upset at Mary</a:t>
            </a:r>
          </a:p>
          <a:p>
            <a:pPr marL="514350" indent="-514350">
              <a:buAutoNum type="arabicParenR"/>
            </a:pPr>
            <a:r>
              <a:rPr lang="en-AU" dirty="0" smtClean="0">
                <a:latin typeface="Aharoni" pitchFamily="2" charset="-79"/>
                <a:cs typeface="Aharoni" pitchFamily="2" charset="-79"/>
              </a:rPr>
              <a:t>What did Jesus say to her</a:t>
            </a:r>
          </a:p>
          <a:p>
            <a:pPr marL="514350" indent="-514350">
              <a:buAutoNum type="arabicParenR"/>
            </a:pPr>
            <a:r>
              <a:rPr lang="en-AU" dirty="0" smtClean="0">
                <a:latin typeface="Aharoni" pitchFamily="2" charset="-79"/>
                <a:cs typeface="Aharoni" pitchFamily="2" charset="-79"/>
              </a:rPr>
              <a:t>What should Martha Have done instead</a:t>
            </a:r>
          </a:p>
          <a:p>
            <a:pPr marL="514350" indent="-514350">
              <a:buAutoNum type="arabicParenR"/>
            </a:pPr>
            <a:r>
              <a:rPr lang="en-AU" dirty="0" smtClean="0">
                <a:latin typeface="Aharoni" pitchFamily="2" charset="-79"/>
                <a:cs typeface="Aharoni" pitchFamily="2" charset="-79"/>
              </a:rPr>
              <a:t>Have you ever had so many things to do that you neglected your relationship with Jesus and his people? What should you have done instead?</a:t>
            </a:r>
          </a:p>
          <a:p>
            <a:pPr marL="514350" indent="-514350">
              <a:buNone/>
            </a:pPr>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8000" dirty="0" smtClean="0">
                <a:latin typeface="Aharoni" pitchFamily="2" charset="-79"/>
                <a:cs typeface="Aharoni" pitchFamily="2" charset="-79"/>
              </a:rPr>
              <a:t>Philippians 4:6-7</a:t>
            </a:r>
            <a:endParaRPr lang="en-AU" sz="8000" dirty="0">
              <a:latin typeface="Aharoni" pitchFamily="2" charset="-79"/>
              <a:cs typeface="Aharoni" pitchFamily="2" charset="-79"/>
            </a:endParaRPr>
          </a:p>
        </p:txBody>
      </p:sp>
      <p:sp>
        <p:nvSpPr>
          <p:cNvPr id="4" name="Rectangle 3"/>
          <p:cNvSpPr/>
          <p:nvPr/>
        </p:nvSpPr>
        <p:spPr>
          <a:xfrm>
            <a:off x="142844" y="1714488"/>
            <a:ext cx="8643998" cy="1569660"/>
          </a:xfrm>
          <a:prstGeom prst="rect">
            <a:avLst/>
          </a:prstGeom>
        </p:spPr>
        <p:txBody>
          <a:bodyPr wrap="square">
            <a:spAutoFit/>
          </a:bodyPr>
          <a:lstStyle/>
          <a:p>
            <a:pPr>
              <a:buNone/>
            </a:pPr>
            <a:r>
              <a:rPr lang="en-AU" sz="2400" b="1" dirty="0" smtClean="0">
                <a:solidFill>
                  <a:srgbClr val="FF0000"/>
                </a:solidFill>
              </a:rPr>
              <a:t>Do not be anxious about anything, but in every situation, by prayer and petition, with thanksgiving, present your requests to God. </a:t>
            </a:r>
            <a:r>
              <a:rPr lang="en-AU" sz="2400" b="1" baseline="30000" dirty="0" smtClean="0">
                <a:solidFill>
                  <a:srgbClr val="FF0000"/>
                </a:solidFill>
              </a:rPr>
              <a:t>7</a:t>
            </a:r>
            <a:r>
              <a:rPr lang="en-AU" sz="2400" b="1" dirty="0" smtClean="0">
                <a:solidFill>
                  <a:srgbClr val="FF0000"/>
                </a:solidFill>
              </a:rPr>
              <a:t> And the peace of God, which transcends all understanding, will guard your hearts and your minds in Christ Jesus. </a:t>
            </a:r>
          </a:p>
        </p:txBody>
      </p:sp>
      <p:sp>
        <p:nvSpPr>
          <p:cNvPr id="5" name="Content Placeholder 4"/>
          <p:cNvSpPr>
            <a:spLocks noGrp="1"/>
          </p:cNvSpPr>
          <p:nvPr>
            <p:ph idx="1"/>
          </p:nvPr>
        </p:nvSpPr>
        <p:spPr/>
        <p:txBody>
          <a:bodyPr/>
          <a:lstStyle/>
          <a:p>
            <a:endParaRPr lang="en-A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8000" dirty="0" smtClean="0">
                <a:latin typeface="Aharoni" pitchFamily="2" charset="-79"/>
                <a:cs typeface="Aharoni" pitchFamily="2" charset="-79"/>
              </a:rPr>
              <a:t>Philippians 4:6-7</a:t>
            </a:r>
            <a:endParaRPr lang="en-AU" sz="8000" dirty="0">
              <a:latin typeface="Aharoni" pitchFamily="2" charset="-79"/>
              <a:cs typeface="Aharoni" pitchFamily="2" charset="-79"/>
            </a:endParaRPr>
          </a:p>
        </p:txBody>
      </p:sp>
      <p:sp>
        <p:nvSpPr>
          <p:cNvPr id="3" name="Content Placeholder 2"/>
          <p:cNvSpPr>
            <a:spLocks noGrp="1"/>
          </p:cNvSpPr>
          <p:nvPr>
            <p:ph idx="1"/>
          </p:nvPr>
        </p:nvSpPr>
        <p:spPr>
          <a:xfrm>
            <a:off x="0" y="3500438"/>
            <a:ext cx="9358346" cy="2625725"/>
          </a:xfrm>
        </p:spPr>
        <p:style>
          <a:lnRef idx="1">
            <a:schemeClr val="accent3"/>
          </a:lnRef>
          <a:fillRef idx="3">
            <a:schemeClr val="accent3"/>
          </a:fillRef>
          <a:effectRef idx="2">
            <a:schemeClr val="accent3"/>
          </a:effectRef>
          <a:fontRef idx="minor">
            <a:schemeClr val="lt1"/>
          </a:fontRef>
        </p:style>
        <p:txBody>
          <a:bodyPr>
            <a:normAutofit/>
          </a:bodyPr>
          <a:lstStyle/>
          <a:p>
            <a:pPr>
              <a:buNone/>
            </a:pPr>
            <a:endParaRPr lang="en-AU" sz="2400" dirty="0" smtClean="0"/>
          </a:p>
          <a:p>
            <a:pPr>
              <a:buNone/>
            </a:pPr>
            <a:r>
              <a:rPr lang="en-AU" sz="3600" dirty="0" smtClean="0">
                <a:latin typeface="Berlin Sans FB Demi" pitchFamily="34" charset="0"/>
              </a:rPr>
              <a:t>Questions </a:t>
            </a:r>
          </a:p>
          <a:p>
            <a:pPr marL="457200" indent="-457200">
              <a:buAutoNum type="arabicParenR"/>
            </a:pPr>
            <a:r>
              <a:rPr lang="en-AU" sz="2400" b="1" dirty="0" smtClean="0"/>
              <a:t>What is the solution to anxiety according to this verse</a:t>
            </a:r>
          </a:p>
          <a:p>
            <a:pPr marL="457200" indent="-457200">
              <a:buAutoNum type="arabicParenR"/>
            </a:pPr>
            <a:r>
              <a:rPr lang="en-AU" sz="2400" b="1" dirty="0" smtClean="0"/>
              <a:t>Why should thanksgiving accompany your prayers</a:t>
            </a:r>
          </a:p>
          <a:p>
            <a:pPr marL="457200" indent="-457200">
              <a:buAutoNum type="arabicParenR"/>
            </a:pPr>
            <a:r>
              <a:rPr lang="en-AU" sz="2400" b="1" dirty="0" smtClean="0"/>
              <a:t>What does St Paul promise us if we bring our stresses to God</a:t>
            </a:r>
            <a:endParaRPr lang="en-AU" sz="2400" b="1" dirty="0"/>
          </a:p>
        </p:txBody>
      </p:sp>
      <p:sp>
        <p:nvSpPr>
          <p:cNvPr id="4" name="Rectangle 3"/>
          <p:cNvSpPr/>
          <p:nvPr/>
        </p:nvSpPr>
        <p:spPr>
          <a:xfrm>
            <a:off x="142844" y="1714488"/>
            <a:ext cx="8643998" cy="1569660"/>
          </a:xfrm>
          <a:prstGeom prst="rect">
            <a:avLst/>
          </a:prstGeom>
        </p:spPr>
        <p:txBody>
          <a:bodyPr wrap="square">
            <a:spAutoFit/>
          </a:bodyPr>
          <a:lstStyle/>
          <a:p>
            <a:pPr>
              <a:buNone/>
            </a:pPr>
            <a:r>
              <a:rPr lang="en-AU" sz="2400" b="1" dirty="0" smtClean="0">
                <a:solidFill>
                  <a:srgbClr val="FF0000"/>
                </a:solidFill>
              </a:rPr>
              <a:t>Do not be anxious about anything, but in every situation, by prayer and petition, with thanksgiving, present your requests to God. </a:t>
            </a:r>
            <a:r>
              <a:rPr lang="en-AU" sz="2400" b="1" baseline="30000" dirty="0" smtClean="0">
                <a:solidFill>
                  <a:srgbClr val="FF0000"/>
                </a:solidFill>
              </a:rPr>
              <a:t>7</a:t>
            </a:r>
            <a:r>
              <a:rPr lang="en-AU" sz="2400" b="1" dirty="0" smtClean="0">
                <a:solidFill>
                  <a:srgbClr val="FF0000"/>
                </a:solidFill>
              </a:rPr>
              <a:t> And the peace of God, which transcends all understanding, will guard your hearts and your minds in Christ Jesus.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713</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Carry Your Cross Part 4</vt:lpstr>
      <vt:lpstr>Lets Get Started</vt:lpstr>
      <vt:lpstr>Lets Get the facts right</vt:lpstr>
      <vt:lpstr>Questions</vt:lpstr>
      <vt:lpstr>A case study in dealing with anxiety</vt:lpstr>
      <vt:lpstr>Questions</vt:lpstr>
      <vt:lpstr>Philippians 4:6-7</vt:lpstr>
      <vt:lpstr>Philippians 4:6-7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Carry Your Cross Part 4</dc:title>
  <dc:creator>Mario</dc:creator>
  <cp:lastModifiedBy>Officeworks</cp:lastModifiedBy>
  <cp:revision>13</cp:revision>
  <dcterms:created xsi:type="dcterms:W3CDTF">2010-12-16T03:36:06Z</dcterms:created>
  <dcterms:modified xsi:type="dcterms:W3CDTF">2010-12-18T07:31:47Z</dcterms:modified>
</cp:coreProperties>
</file>