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2" r:id="rId5"/>
    <p:sldId id="261" r:id="rId6"/>
    <p:sldId id="262" r:id="rId7"/>
    <p:sldId id="266" r:id="rId8"/>
    <p:sldId id="258" r:id="rId9"/>
    <p:sldId id="260" r:id="rId10"/>
    <p:sldId id="268" r:id="rId11"/>
    <p:sldId id="263" r:id="rId12"/>
    <p:sldId id="264" r:id="rId13"/>
    <p:sldId id="265" r:id="rId14"/>
    <p:sldId id="271" r:id="rId15"/>
    <p:sldId id="269" r:id="rId16"/>
    <p:sldId id="270" r:id="rId17"/>
    <p:sldId id="273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578D-546C-477C-A7FE-E3090D097214}" type="datetimeFigureOut">
              <a:rPr lang="en-AU" smtClean="0"/>
              <a:t>25/02/2012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B530-F9A6-4199-9CD3-8B2292E948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38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578D-546C-477C-A7FE-E3090D097214}" type="datetimeFigureOut">
              <a:rPr lang="en-AU" smtClean="0"/>
              <a:t>25/02/2012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B530-F9A6-4199-9CD3-8B2292E948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533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578D-546C-477C-A7FE-E3090D097214}" type="datetimeFigureOut">
              <a:rPr lang="en-AU" smtClean="0"/>
              <a:t>25/02/2012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B530-F9A6-4199-9CD3-8B2292E948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19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578D-546C-477C-A7FE-E3090D097214}" type="datetimeFigureOut">
              <a:rPr lang="en-AU" smtClean="0"/>
              <a:t>25/02/2012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B530-F9A6-4199-9CD3-8B2292E948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769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578D-546C-477C-A7FE-E3090D097214}" type="datetimeFigureOut">
              <a:rPr lang="en-AU" smtClean="0"/>
              <a:t>25/02/2012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B530-F9A6-4199-9CD3-8B2292E948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142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578D-546C-477C-A7FE-E3090D097214}" type="datetimeFigureOut">
              <a:rPr lang="en-AU" smtClean="0"/>
              <a:t>25/02/2012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B530-F9A6-4199-9CD3-8B2292E948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172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578D-546C-477C-A7FE-E3090D097214}" type="datetimeFigureOut">
              <a:rPr lang="en-AU" smtClean="0"/>
              <a:t>25/02/2012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B530-F9A6-4199-9CD3-8B2292E948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655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578D-546C-477C-A7FE-E3090D097214}" type="datetimeFigureOut">
              <a:rPr lang="en-AU" smtClean="0"/>
              <a:t>25/02/2012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B530-F9A6-4199-9CD3-8B2292E948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823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578D-546C-477C-A7FE-E3090D097214}" type="datetimeFigureOut">
              <a:rPr lang="en-AU" smtClean="0"/>
              <a:t>25/02/2012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B530-F9A6-4199-9CD3-8B2292E948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896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578D-546C-477C-A7FE-E3090D097214}" type="datetimeFigureOut">
              <a:rPr lang="en-AU" smtClean="0"/>
              <a:t>25/02/2012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B530-F9A6-4199-9CD3-8B2292E948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76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578D-546C-477C-A7FE-E3090D097214}" type="datetimeFigureOut">
              <a:rPr lang="en-AU" smtClean="0"/>
              <a:t>25/02/2012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B530-F9A6-4199-9CD3-8B2292E948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264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6578D-546C-477C-A7FE-E3090D097214}" type="datetimeFigureOut">
              <a:rPr lang="en-AU" smtClean="0"/>
              <a:t>25/02/2012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5B530-F9A6-4199-9CD3-8B2292E948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1036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gateway.com/passage/?search=Luke%2021:1-4&amp;version=NKJV#fen-NKJV-25831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gateway.com/passage/?search=Matthew%2025:37-50&amp;version=NKJV#fen-NKJV-24053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89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tmina.hamilton.on.coptorthodox.ca/Synexarian/Bishops/StAbr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3876675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5661248"/>
            <a:ext cx="3704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Abraam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-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032" y="5796576"/>
            <a:ext cx="54109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Friend of the Poor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422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dirty="0" smtClean="0"/>
              <a:t>“God loves those who give”</a:t>
            </a:r>
          </a:p>
          <a:p>
            <a:pPr marL="0" indent="0" algn="ctr">
              <a:buNone/>
            </a:pPr>
            <a:r>
              <a:rPr lang="en-AU" sz="3600" dirty="0" smtClean="0">
                <a:solidFill>
                  <a:schemeClr val="tx1">
                    <a:lumMod val="65000"/>
                  </a:schemeClr>
                </a:solidFill>
              </a:rPr>
              <a:t>“So </a:t>
            </a:r>
            <a:r>
              <a:rPr lang="en-AU" sz="3600" dirty="0">
                <a:solidFill>
                  <a:schemeClr val="tx1">
                    <a:lumMod val="65000"/>
                  </a:schemeClr>
                </a:solidFill>
              </a:rPr>
              <a:t>let each one give as he purposes in his heart, not grudgingly or of necessity; for </a:t>
            </a:r>
            <a:r>
              <a:rPr lang="en-AU" sz="3600" dirty="0" smtClean="0">
                <a:solidFill>
                  <a:schemeClr val="tx1">
                    <a:lumMod val="65000"/>
                  </a:schemeClr>
                </a:solidFill>
              </a:rPr>
              <a:t/>
            </a:r>
            <a:br>
              <a:rPr lang="en-AU" sz="3600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en-AU" sz="4000" b="1" dirty="0" smtClean="0"/>
              <a:t>God </a:t>
            </a:r>
            <a:r>
              <a:rPr lang="en-AU" sz="4000" b="1" dirty="0"/>
              <a:t>loves </a:t>
            </a:r>
            <a:r>
              <a:rPr lang="en-AU" sz="4000" b="1" dirty="0" smtClean="0"/>
              <a:t>a </a:t>
            </a:r>
            <a:r>
              <a:rPr lang="en-AU" sz="4000" b="1" u="sng" dirty="0" smtClean="0"/>
              <a:t>cheerful</a:t>
            </a:r>
            <a:r>
              <a:rPr lang="en-AU" sz="4000" b="1" dirty="0"/>
              <a:t> giver</a:t>
            </a:r>
            <a:r>
              <a:rPr lang="en-AU" sz="3600" dirty="0" smtClean="0"/>
              <a:t>.”</a:t>
            </a:r>
            <a:br>
              <a:rPr lang="en-AU" sz="3600" dirty="0" smtClean="0"/>
            </a:br>
            <a:r>
              <a:rPr lang="en-AU" sz="3600" dirty="0" smtClean="0">
                <a:solidFill>
                  <a:schemeClr val="tx1">
                    <a:lumMod val="65000"/>
                  </a:schemeClr>
                </a:solidFill>
              </a:rPr>
              <a:t>2 Corinthians 9:7</a:t>
            </a:r>
            <a:endParaRPr lang="en-AU" sz="36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6120" y="404664"/>
            <a:ext cx="549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Misquoted GAME!</a:t>
            </a:r>
            <a:endParaRPr lang="en-A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161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dirty="0" smtClean="0"/>
              <a:t>“Money is the root of all evil”</a:t>
            </a:r>
          </a:p>
          <a:p>
            <a:pPr marL="0" indent="0" algn="ctr">
              <a:buNone/>
            </a:pPr>
            <a:r>
              <a:rPr lang="en-AU" sz="3600" dirty="0" smtClean="0"/>
              <a:t>“</a:t>
            </a:r>
            <a:r>
              <a:rPr lang="en-AU" sz="3600" b="1" dirty="0" smtClean="0"/>
              <a:t>For </a:t>
            </a:r>
            <a:r>
              <a:rPr lang="en-AU" sz="3600" b="1" dirty="0"/>
              <a:t>the </a:t>
            </a:r>
            <a:r>
              <a:rPr lang="en-AU" sz="3600" b="1" u="sng" dirty="0"/>
              <a:t>love of money</a:t>
            </a:r>
            <a:r>
              <a:rPr lang="en-AU" sz="3600" b="1" dirty="0"/>
              <a:t> is a root of all kinds of evil</a:t>
            </a:r>
            <a:r>
              <a:rPr lang="en-AU" sz="3600" dirty="0">
                <a:solidFill>
                  <a:schemeClr val="tx1">
                    <a:lumMod val="65000"/>
                  </a:schemeClr>
                </a:solidFill>
              </a:rPr>
              <a:t>, for which some have strayed from the faith in their </a:t>
            </a:r>
            <a:r>
              <a:rPr lang="en-AU" sz="3600" dirty="0" smtClean="0">
                <a:solidFill>
                  <a:schemeClr val="tx1">
                    <a:lumMod val="65000"/>
                  </a:schemeClr>
                </a:solidFill>
              </a:rPr>
              <a:t>greediness”</a:t>
            </a:r>
            <a:br>
              <a:rPr lang="en-AU" sz="3600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en-AU" sz="3600" dirty="0" smtClean="0">
                <a:solidFill>
                  <a:schemeClr val="tx1">
                    <a:lumMod val="65000"/>
                  </a:schemeClr>
                </a:solidFill>
              </a:rPr>
              <a:t>1 Timothy 6:10</a:t>
            </a:r>
            <a:endParaRPr lang="en-AU" sz="36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6120" y="404664"/>
            <a:ext cx="549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Misquoted GAME!</a:t>
            </a:r>
            <a:endParaRPr lang="en-A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450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AU" sz="4400" dirty="0" smtClean="0"/>
              <a:t>“</a:t>
            </a:r>
            <a:r>
              <a:rPr lang="en-AU" sz="4400" b="1" dirty="0" smtClean="0"/>
              <a:t>If you want to be a good person, go, sell what you have and give to the poor</a:t>
            </a:r>
            <a:r>
              <a:rPr lang="en-AU" sz="4400" dirty="0" smtClean="0"/>
              <a:t>”</a:t>
            </a:r>
          </a:p>
          <a:p>
            <a:pPr marL="0" indent="0" algn="ctr">
              <a:buNone/>
            </a:pPr>
            <a:r>
              <a:rPr lang="en-AU" sz="3600" dirty="0" smtClean="0">
                <a:solidFill>
                  <a:schemeClr val="tx1">
                    <a:lumMod val="65000"/>
                  </a:schemeClr>
                </a:solidFill>
              </a:rPr>
              <a:t>“Jesus </a:t>
            </a:r>
            <a:r>
              <a:rPr lang="en-AU" sz="3600" dirty="0">
                <a:solidFill>
                  <a:schemeClr val="tx1">
                    <a:lumMod val="65000"/>
                  </a:schemeClr>
                </a:solidFill>
              </a:rPr>
              <a:t>said to him, </a:t>
            </a:r>
            <a:r>
              <a:rPr lang="en-AU" sz="3600" dirty="0"/>
              <a:t>“</a:t>
            </a:r>
            <a:r>
              <a:rPr lang="en-AU" sz="3600" b="1" dirty="0"/>
              <a:t>If you want to be </a:t>
            </a:r>
            <a:r>
              <a:rPr lang="en-AU" sz="3600" b="1" u="sng" dirty="0"/>
              <a:t>perfect</a:t>
            </a:r>
            <a:r>
              <a:rPr lang="en-AU" sz="3600" b="1" dirty="0"/>
              <a:t>, go, sell what you have and give to the poor</a:t>
            </a:r>
            <a:r>
              <a:rPr lang="en-AU" sz="360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en-AU" sz="3600" dirty="0" smtClean="0">
                <a:solidFill>
                  <a:schemeClr val="tx1">
                    <a:lumMod val="65000"/>
                  </a:schemeClr>
                </a:solidFill>
              </a:rPr>
              <a:t>and you</a:t>
            </a:r>
            <a:r>
              <a:rPr lang="en-AU" sz="3600" dirty="0">
                <a:solidFill>
                  <a:schemeClr val="tx1">
                    <a:lumMod val="65000"/>
                  </a:schemeClr>
                </a:solidFill>
              </a:rPr>
              <a:t> will have treasure in heaven; and come, follow Me</a:t>
            </a:r>
            <a:r>
              <a:rPr lang="en-AU" sz="3600" dirty="0" smtClean="0">
                <a:solidFill>
                  <a:schemeClr val="tx1">
                    <a:lumMod val="65000"/>
                  </a:schemeClr>
                </a:solidFill>
              </a:rPr>
              <a:t>.”</a:t>
            </a:r>
            <a:br>
              <a:rPr lang="en-AU" sz="3600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en-AU" sz="3600" dirty="0" smtClean="0">
                <a:solidFill>
                  <a:schemeClr val="tx1">
                    <a:lumMod val="65000"/>
                  </a:schemeClr>
                </a:solidFill>
              </a:rPr>
              <a:t>Matthew 19:21</a:t>
            </a:r>
            <a:endParaRPr lang="en-AU" sz="36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6120" y="404664"/>
            <a:ext cx="549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Misquoted GAME!</a:t>
            </a:r>
            <a:endParaRPr lang="en-A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795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3. Giving secretly has rewards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 smtClean="0"/>
              <a:t>Matthew 6:1-4</a:t>
            </a:r>
          </a:p>
          <a:p>
            <a:pPr marL="0" indent="0">
              <a:buNone/>
            </a:pPr>
            <a:r>
              <a:rPr lang="en-AU" dirty="0"/>
              <a:t>“Take heed that you do not do your charitable deeds before men, to be seen by them. Otherwise you have </a:t>
            </a:r>
            <a:r>
              <a:rPr lang="en-AU" b="1" dirty="0"/>
              <a:t>no reward from your Father in heaven.</a:t>
            </a:r>
            <a:r>
              <a:rPr lang="en-AU" dirty="0"/>
              <a:t> </a:t>
            </a:r>
            <a:r>
              <a:rPr lang="en-AU" b="1" baseline="30000" dirty="0"/>
              <a:t>2 </a:t>
            </a:r>
            <a:r>
              <a:rPr lang="en-AU" dirty="0"/>
              <a:t>Therefore, when you do a charitable deed, do not sound a trumpet before you as the hypocrites do in the synagogues and in the streets, that they may have glory from men. Assuredly, I say to you, they have their reward. </a:t>
            </a:r>
            <a:r>
              <a:rPr lang="en-AU" b="1" baseline="30000" dirty="0"/>
              <a:t>3 </a:t>
            </a:r>
            <a:r>
              <a:rPr lang="en-AU" dirty="0"/>
              <a:t>But when you do a charitable deed, </a:t>
            </a:r>
            <a:r>
              <a:rPr lang="en-AU" i="1" dirty="0"/>
              <a:t>do not let your left hand know what your right hand is doing</a:t>
            </a:r>
            <a:r>
              <a:rPr lang="en-AU" dirty="0"/>
              <a:t>, </a:t>
            </a:r>
            <a:r>
              <a:rPr lang="en-AU" b="1" baseline="30000" dirty="0"/>
              <a:t>4 </a:t>
            </a:r>
            <a:r>
              <a:rPr lang="en-AU" dirty="0"/>
              <a:t>that your charitable deed may be in secret; and your Father who sees in secret will Himself reward you openly.</a:t>
            </a:r>
          </a:p>
        </p:txBody>
      </p:sp>
    </p:spTree>
    <p:extLst>
      <p:ext uri="{BB962C8B-B14F-4D97-AF65-F5344CB8AC3E}">
        <p14:creationId xmlns:p14="http://schemas.microsoft.com/office/powerpoint/2010/main" val="2737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6.sphotos.ak.fbcdn.net/hphotos-ak-ash4/s720x720/408659_3103160945960_1472310366_3076560_149029980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.dooyoo.co.uk/GB_EN/orig/0/0/3/1/3/313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-74679"/>
            <a:ext cx="2664296" cy="315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aghdad Burger Boy Tony Hayward Working For McDonald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 t="18351" r="7214" b="23857"/>
          <a:stretch/>
        </p:blipFill>
        <p:spPr bwMode="auto">
          <a:xfrm>
            <a:off x="5543600" y="16935"/>
            <a:ext cx="3600400" cy="354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6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4. Quality not Quantity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/>
              <a:t>Luke 21:1-4</a:t>
            </a:r>
          </a:p>
          <a:p>
            <a:pPr marL="0" indent="0">
              <a:buNone/>
            </a:pPr>
            <a:r>
              <a:rPr lang="en-AU" dirty="0" smtClean="0"/>
              <a:t>And He looked up and saw the rich putting their gifts into the treasury, </a:t>
            </a:r>
            <a:r>
              <a:rPr lang="en-AU" b="1" baseline="30000" dirty="0" smtClean="0"/>
              <a:t>2 </a:t>
            </a:r>
            <a:r>
              <a:rPr lang="en-AU" dirty="0" smtClean="0"/>
              <a:t>and He saw also a certain poor widow putting in two mites. </a:t>
            </a:r>
            <a:r>
              <a:rPr lang="en-AU" b="1" baseline="30000" dirty="0" smtClean="0"/>
              <a:t>3 </a:t>
            </a:r>
            <a:r>
              <a:rPr lang="en-AU" dirty="0" smtClean="0"/>
              <a:t>So He said, “Truly I say to you that this poor widow has put in more than all; </a:t>
            </a:r>
            <a:r>
              <a:rPr lang="en-AU" b="1" baseline="30000" dirty="0" smtClean="0"/>
              <a:t>4 </a:t>
            </a:r>
            <a:r>
              <a:rPr lang="en-AU" dirty="0" smtClean="0"/>
              <a:t>for all these out of their abundance have put in offerings for God,</a:t>
            </a:r>
            <a:r>
              <a:rPr lang="en-AU" b="1" baseline="30000" dirty="0" smtClean="0"/>
              <a:t>[</a:t>
            </a:r>
            <a:r>
              <a:rPr lang="en-AU" b="1" baseline="30000" dirty="0" smtClean="0">
                <a:hlinkClick r:id="rId2" tooltip="See footnote a"/>
              </a:rPr>
              <a:t>a</a:t>
            </a:r>
            <a:r>
              <a:rPr lang="en-AU" b="1" baseline="30000" dirty="0" smtClean="0"/>
              <a:t>]</a:t>
            </a:r>
            <a:r>
              <a:rPr lang="en-AU" dirty="0" smtClean="0"/>
              <a:t> but she out of her poverty put in all the livelihood that she had.”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434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AU" sz="4800" dirty="0" smtClean="0">
              <a:latin typeface="Viner Hand ITC" pitchFamily="66" charset="0"/>
            </a:endParaRPr>
          </a:p>
          <a:p>
            <a:pPr marL="0" indent="0" algn="ctr">
              <a:buNone/>
            </a:pPr>
            <a:r>
              <a:rPr lang="en-A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The Other Side</a:t>
            </a:r>
          </a:p>
          <a:p>
            <a:pPr marL="0" indent="0" algn="ctr">
              <a:buNone/>
            </a:pPr>
            <a:r>
              <a:rPr lang="en-A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Video</a:t>
            </a:r>
            <a:endParaRPr lang="en-A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Giving to the poor = Giving to Christ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We give God from what is His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Giving secretly has rewards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Quality not Quantity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40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t="8077" r="64280" b="5255"/>
          <a:stretch/>
        </p:blipFill>
        <p:spPr bwMode="auto">
          <a:xfrm>
            <a:off x="0" y="908720"/>
            <a:ext cx="2552131" cy="457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2" t="8077" r="20207" b="5255"/>
          <a:stretch/>
        </p:blipFill>
        <p:spPr bwMode="auto">
          <a:xfrm>
            <a:off x="2552131" y="908720"/>
            <a:ext cx="4110318" cy="457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2011-11-09-mcsparenesness09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083" y="2947201"/>
            <a:ext cx="4906437" cy="35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0.gstatic.com/images?q=tbn:ANd9GcRE11rladalWzpYSAXx7Sak_w1cBxOTXTUQ9h4Gf_WOwzMGfAtSQ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449" y="923708"/>
            <a:ext cx="23526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07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Giving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Tithes - Giving 10% of what you earn</a:t>
            </a:r>
          </a:p>
          <a:p>
            <a:pPr marL="0" indent="0">
              <a:buNone/>
            </a:pPr>
            <a:r>
              <a:rPr lang="en-AU" dirty="0" smtClean="0"/>
              <a:t>First fruit offerings – Your first payment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sz="4000" dirty="0" smtClean="0"/>
              <a:t>Why should you give?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283342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1. Giving to the poor = Giving to Christ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Matthew 25:37-46</a:t>
            </a:r>
            <a:endParaRPr lang="en-AU" b="1" baseline="30000" dirty="0" smtClean="0"/>
          </a:p>
          <a:p>
            <a:r>
              <a:rPr lang="en-AU" b="1" baseline="30000" dirty="0" smtClean="0"/>
              <a:t>37</a:t>
            </a:r>
            <a:r>
              <a:rPr lang="en-AU" b="1" baseline="30000" dirty="0"/>
              <a:t> </a:t>
            </a:r>
            <a:r>
              <a:rPr lang="en-AU" dirty="0"/>
              <a:t>“Then the righteous will answer Him, saying, ‘Lord, when did we see You hungry and feed </a:t>
            </a:r>
            <a:r>
              <a:rPr lang="en-AU" i="1" dirty="0"/>
              <a:t>You,</a:t>
            </a:r>
            <a:r>
              <a:rPr lang="en-AU" dirty="0"/>
              <a:t> or thirsty and give </a:t>
            </a:r>
            <a:r>
              <a:rPr lang="en-AU" i="1" dirty="0"/>
              <a:t>You</a:t>
            </a:r>
            <a:r>
              <a:rPr lang="en-AU" dirty="0"/>
              <a:t> drink? </a:t>
            </a:r>
            <a:r>
              <a:rPr lang="en-AU" b="1" baseline="30000" dirty="0"/>
              <a:t>38 </a:t>
            </a:r>
            <a:r>
              <a:rPr lang="en-AU" dirty="0"/>
              <a:t>When did we see You a stranger and take </a:t>
            </a:r>
            <a:r>
              <a:rPr lang="en-AU" i="1" dirty="0"/>
              <a:t>You</a:t>
            </a:r>
            <a:r>
              <a:rPr lang="en-AU" dirty="0"/>
              <a:t> in, or naked and </a:t>
            </a:r>
            <a:r>
              <a:rPr lang="en-AU" dirty="0" smtClean="0"/>
              <a:t>clothe </a:t>
            </a:r>
            <a:r>
              <a:rPr lang="en-AU" i="1" dirty="0" smtClean="0"/>
              <a:t>You</a:t>
            </a:r>
            <a:r>
              <a:rPr lang="en-AU" i="1" dirty="0"/>
              <a:t>?</a:t>
            </a:r>
            <a:r>
              <a:rPr lang="en-AU" dirty="0"/>
              <a:t> </a:t>
            </a:r>
            <a:r>
              <a:rPr lang="en-AU" b="1" baseline="30000" dirty="0"/>
              <a:t>39 </a:t>
            </a:r>
            <a:r>
              <a:rPr lang="en-AU" dirty="0"/>
              <a:t>Or when did we see You sick, or in prison, and come to You?’ </a:t>
            </a:r>
            <a:r>
              <a:rPr lang="en-AU" b="1" baseline="30000" dirty="0"/>
              <a:t>40 </a:t>
            </a:r>
            <a:r>
              <a:rPr lang="en-AU" dirty="0"/>
              <a:t>And the King will answer and say to them, ‘Assuredly, I say to you, inasmuch as you did </a:t>
            </a:r>
            <a:r>
              <a:rPr lang="en-AU" i="1" dirty="0"/>
              <a:t>it</a:t>
            </a:r>
            <a:r>
              <a:rPr lang="en-AU" dirty="0"/>
              <a:t> to one of the least of these My brethren, you did </a:t>
            </a:r>
            <a:r>
              <a:rPr lang="en-AU" i="1" dirty="0"/>
              <a:t>it</a:t>
            </a:r>
            <a:r>
              <a:rPr lang="en-AU" dirty="0"/>
              <a:t> to Me.’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148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Giving to the poor = </a:t>
            </a:r>
            <a:r>
              <a:rPr lang="en-AU" dirty="0" smtClean="0"/>
              <a:t>G</a:t>
            </a:r>
            <a:r>
              <a:rPr lang="en-AU" dirty="0" smtClean="0"/>
              <a:t>iving to Christ (opposite is true)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b="1" baseline="30000" dirty="0" smtClean="0"/>
              <a:t>41 </a:t>
            </a:r>
            <a:r>
              <a:rPr lang="en-AU" dirty="0" smtClean="0"/>
              <a:t>“Then He will also say to those on the left hand, ‘Depart from Me, you cursed, into the everlasting fire prepared for the devil and his angels: </a:t>
            </a:r>
            <a:r>
              <a:rPr lang="en-AU" b="1" baseline="30000" dirty="0" smtClean="0"/>
              <a:t>42 </a:t>
            </a:r>
            <a:r>
              <a:rPr lang="en-AU" dirty="0" smtClean="0"/>
              <a:t>for I was hungry and you gave Me no food; I was thirsty and you gave Me no drink; </a:t>
            </a:r>
            <a:r>
              <a:rPr lang="en-AU" b="1" baseline="30000" dirty="0" smtClean="0"/>
              <a:t>43 </a:t>
            </a:r>
            <a:r>
              <a:rPr lang="en-AU" dirty="0" smtClean="0"/>
              <a:t>I was a stranger and you did not take Me in, naked and you did not clothe Me, sick and in prison and you did not visit Me.’</a:t>
            </a:r>
          </a:p>
          <a:p>
            <a:r>
              <a:rPr lang="en-AU" b="1" baseline="30000" dirty="0" smtClean="0"/>
              <a:t>44 </a:t>
            </a:r>
            <a:r>
              <a:rPr lang="en-AU" dirty="0" smtClean="0"/>
              <a:t>“Then they also will answer Him,</a:t>
            </a:r>
            <a:r>
              <a:rPr lang="en-AU" b="1" baseline="30000" dirty="0" smtClean="0"/>
              <a:t>[</a:t>
            </a:r>
            <a:r>
              <a:rPr lang="en-AU" b="1" baseline="30000" dirty="0" smtClean="0">
                <a:hlinkClick r:id="rId2" tooltip="See footnote a"/>
              </a:rPr>
              <a:t>a</a:t>
            </a:r>
            <a:r>
              <a:rPr lang="en-AU" b="1" baseline="30000" dirty="0" smtClean="0"/>
              <a:t>]</a:t>
            </a:r>
            <a:r>
              <a:rPr lang="en-AU" dirty="0" smtClean="0"/>
              <a:t> saying, ‘Lord, when did we see You hungry or thirsty or a stranger or naked or sick or in prison, and did not minister to You?’ </a:t>
            </a:r>
            <a:r>
              <a:rPr lang="en-AU" b="1" baseline="30000" dirty="0" smtClean="0"/>
              <a:t>45 </a:t>
            </a:r>
            <a:r>
              <a:rPr lang="en-AU" dirty="0" smtClean="0"/>
              <a:t>Then He will answer them, saying,</a:t>
            </a:r>
            <a:r>
              <a:rPr lang="en-AU" b="1" u="sng" dirty="0" smtClean="0"/>
              <a:t> ‘Assuredly, I say to you, inasmuch as you did NOT do </a:t>
            </a:r>
            <a:r>
              <a:rPr lang="en-AU" b="1" i="1" u="sng" dirty="0" smtClean="0"/>
              <a:t>it</a:t>
            </a:r>
            <a:r>
              <a:rPr lang="en-AU" b="1" u="sng" dirty="0" smtClean="0"/>
              <a:t> to one of the least of these, you did not do </a:t>
            </a:r>
            <a:r>
              <a:rPr lang="en-AU" b="1" i="1" u="sng" dirty="0" smtClean="0"/>
              <a:t>it</a:t>
            </a:r>
            <a:r>
              <a:rPr lang="en-AU" b="1" u="sng" dirty="0" smtClean="0"/>
              <a:t> to Me.’ </a:t>
            </a:r>
            <a:r>
              <a:rPr lang="en-AU" b="1" u="sng" baseline="30000" dirty="0" smtClean="0"/>
              <a:t>46 </a:t>
            </a:r>
            <a:r>
              <a:rPr lang="en-AU" b="1" u="sng" dirty="0" smtClean="0"/>
              <a:t>And these will go away into everlasting punishment, but the righteous into eternal life.”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84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en-AU" sz="4000" dirty="0" smtClean="0"/>
              <a:t>2. </a:t>
            </a:r>
            <a:r>
              <a:rPr lang="en-AU" sz="4000" dirty="0" smtClean="0"/>
              <a:t>We give God from what is His</a:t>
            </a:r>
            <a:endParaRPr lang="en-AU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1 Chronicles 29:14</a:t>
            </a:r>
          </a:p>
          <a:p>
            <a:pPr marL="0" indent="0">
              <a:buNone/>
            </a:pPr>
            <a:r>
              <a:rPr lang="en-AU" dirty="0" smtClean="0"/>
              <a:t>“But who </a:t>
            </a:r>
            <a:r>
              <a:rPr lang="en-AU" i="1" dirty="0" smtClean="0"/>
              <a:t>am</a:t>
            </a:r>
            <a:r>
              <a:rPr lang="en-AU" dirty="0" smtClean="0"/>
              <a:t> I, and who </a:t>
            </a:r>
            <a:r>
              <a:rPr lang="en-AU" i="1" dirty="0" smtClean="0"/>
              <a:t>are</a:t>
            </a:r>
            <a:r>
              <a:rPr lang="en-AU" dirty="0" smtClean="0"/>
              <a:t> my people,</a:t>
            </a:r>
            <a:br>
              <a:rPr lang="en-AU" dirty="0" smtClean="0"/>
            </a:br>
            <a:r>
              <a:rPr lang="en-AU" dirty="0" smtClean="0"/>
              <a:t>That </a:t>
            </a:r>
            <a:r>
              <a:rPr lang="en-AU" dirty="0"/>
              <a:t>we should be able to offer so willingly as </a:t>
            </a:r>
            <a:r>
              <a:rPr lang="en-AU" dirty="0" smtClean="0"/>
              <a:t>this? For </a:t>
            </a:r>
            <a:r>
              <a:rPr lang="en-AU" dirty="0"/>
              <a:t>all things </a:t>
            </a:r>
            <a:r>
              <a:rPr lang="en-AU" i="1" dirty="0"/>
              <a:t>come</a:t>
            </a:r>
            <a:r>
              <a:rPr lang="en-AU" dirty="0"/>
              <a:t> from You,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b="1" i="1" dirty="0"/>
              <a:t>And of Your own we have given </a:t>
            </a:r>
            <a:r>
              <a:rPr lang="en-AU" b="1" i="1" dirty="0" smtClean="0"/>
              <a:t>You</a:t>
            </a:r>
            <a:r>
              <a:rPr lang="en-AU" dirty="0" smtClean="0"/>
              <a:t>”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383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pPr marL="514350" indent="-514350"/>
            <a:r>
              <a:rPr lang="en-AU" dirty="0" smtClean="0"/>
              <a:t>2. We give God from what is His</a:t>
            </a:r>
            <a:endParaRPr lang="en-AU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Job 1:21</a:t>
            </a:r>
          </a:p>
          <a:p>
            <a:pPr marL="0" indent="0">
              <a:buNone/>
            </a:pPr>
            <a:r>
              <a:rPr lang="en-AU" dirty="0" smtClean="0"/>
              <a:t>“Naked </a:t>
            </a:r>
            <a:r>
              <a:rPr lang="en-AU" dirty="0"/>
              <a:t>I came from my mother’s womb,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>And naked shall I return there.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>The </a:t>
            </a:r>
            <a:r>
              <a:rPr lang="en-AU" cap="small" dirty="0"/>
              <a:t>Lord</a:t>
            </a:r>
            <a:r>
              <a:rPr lang="en-AU" dirty="0"/>
              <a:t> gave, and the </a:t>
            </a:r>
            <a:r>
              <a:rPr lang="en-AU" cap="small" dirty="0"/>
              <a:t>Lord</a:t>
            </a:r>
            <a:r>
              <a:rPr lang="en-AU" dirty="0"/>
              <a:t> has taken away;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>Blessed be the name of the </a:t>
            </a:r>
            <a:r>
              <a:rPr lang="en-AU" cap="small" dirty="0"/>
              <a:t>Lord</a:t>
            </a:r>
            <a:r>
              <a:rPr lang="en-AU" dirty="0" smtClean="0"/>
              <a:t>.”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525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tmina.hamilton.on.coptorthodox.ca/Synexarian/Bishops/StAbr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3876675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5661248"/>
            <a:ext cx="3704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Abraam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-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032" y="5796576"/>
            <a:ext cx="54109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Friend of the Poor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05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pPr marL="514350" indent="-514350"/>
            <a:r>
              <a:rPr lang="en-AU" dirty="0" smtClean="0"/>
              <a:t>2. We give God from what is His</a:t>
            </a:r>
            <a:endParaRPr lang="en-AU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Robbing God</a:t>
            </a:r>
          </a:p>
          <a:p>
            <a:pPr marL="450850" indent="-450850">
              <a:buNone/>
            </a:pPr>
            <a:r>
              <a:rPr lang="en-AU" dirty="0"/>
              <a:t> </a:t>
            </a:r>
            <a:r>
              <a:rPr lang="en-AU" dirty="0" smtClean="0"/>
              <a:t>- “Will </a:t>
            </a:r>
            <a:r>
              <a:rPr lang="en-AU" dirty="0"/>
              <a:t>a man rob God?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>Yet you have robbed Me!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>But you say,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>‘In what way have we robbed You?’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>In tithes and offerings.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b="1" baseline="30000" dirty="0"/>
              <a:t>9 </a:t>
            </a:r>
            <a:r>
              <a:rPr lang="en-AU" dirty="0"/>
              <a:t>You are cursed with a curse,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>For you have robbed </a:t>
            </a:r>
            <a:r>
              <a:rPr lang="en-AU" dirty="0" smtClean="0"/>
              <a:t>Me”  Malachi 3:8-9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949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259</Words>
  <Application>Microsoft Office PowerPoint</Application>
  <PresentationFormat>On-screen Show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Giving</vt:lpstr>
      <vt:lpstr>1. Giving to the poor = Giving to Christ </vt:lpstr>
      <vt:lpstr>Giving to the poor = Giving to Christ (opposite is true)</vt:lpstr>
      <vt:lpstr>2. We give God from what is His</vt:lpstr>
      <vt:lpstr>2. We give God from what is His</vt:lpstr>
      <vt:lpstr>PowerPoint Presentation</vt:lpstr>
      <vt:lpstr>2. We give God from what is His</vt:lpstr>
      <vt:lpstr>PowerPoint Presentation</vt:lpstr>
      <vt:lpstr>PowerPoint Presentation</vt:lpstr>
      <vt:lpstr>PowerPoint Presentation</vt:lpstr>
      <vt:lpstr>PowerPoint Presentation</vt:lpstr>
      <vt:lpstr>3. Giving secretly has rewards</vt:lpstr>
      <vt:lpstr>PowerPoint Presentation</vt:lpstr>
      <vt:lpstr>4. Quality not Quantity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</dc:creator>
  <cp:lastModifiedBy>Michael</cp:lastModifiedBy>
  <cp:revision>14</cp:revision>
  <dcterms:created xsi:type="dcterms:W3CDTF">2012-02-25T03:33:24Z</dcterms:created>
  <dcterms:modified xsi:type="dcterms:W3CDTF">2012-02-25T06:25:41Z</dcterms:modified>
</cp:coreProperties>
</file>