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58" r:id="rId5"/>
    <p:sldId id="260" r:id="rId6"/>
    <p:sldId id="261" r:id="rId7"/>
    <p:sldId id="271" r:id="rId8"/>
    <p:sldId id="272" r:id="rId9"/>
    <p:sldId id="262" r:id="rId10"/>
    <p:sldId id="263" r:id="rId11"/>
    <p:sldId id="273" r:id="rId12"/>
    <p:sldId id="264" r:id="rId13"/>
    <p:sldId id="265" r:id="rId14"/>
    <p:sldId id="266" r:id="rId15"/>
    <p:sldId id="267" r:id="rId16"/>
    <p:sldId id="274" r:id="rId17"/>
    <p:sldId id="275" r:id="rId18"/>
    <p:sldId id="276" r:id="rId19"/>
    <p:sldId id="268" r:id="rId20"/>
    <p:sldId id="284" r:id="rId21"/>
    <p:sldId id="285" r:id="rId22"/>
    <p:sldId id="278" r:id="rId23"/>
    <p:sldId id="279" r:id="rId24"/>
    <p:sldId id="280" r:id="rId25"/>
    <p:sldId id="287" r:id="rId26"/>
    <p:sldId id="286" r:id="rId27"/>
    <p:sldId id="281" r:id="rId28"/>
    <p:sldId id="288" r:id="rId29"/>
    <p:sldId id="289" r:id="rId30"/>
    <p:sldId id="28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4660"/>
  </p:normalViewPr>
  <p:slideViewPr>
    <p:cSldViewPr>
      <p:cViewPr varScale="1">
        <p:scale>
          <a:sx n="68" d="100"/>
          <a:sy n="68" d="100"/>
        </p:scale>
        <p:origin x="-136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DA75200-88F9-4C40-AD9C-630FEEFD35DB}" type="datetimeFigureOut">
              <a:rPr lang="en-AU" smtClean="0"/>
              <a:pPr/>
              <a:t>29/10/2011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420BA4-4695-47AD-B08C-93C922B3657A}"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DA75200-88F9-4C40-AD9C-630FEEFD35DB}" type="datetimeFigureOut">
              <a:rPr lang="en-AU" smtClean="0"/>
              <a:pPr/>
              <a:t>29/10/2011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420BA4-4695-47AD-B08C-93C922B3657A}"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DA75200-88F9-4C40-AD9C-630FEEFD35DB}" type="datetimeFigureOut">
              <a:rPr lang="en-AU" smtClean="0"/>
              <a:pPr/>
              <a:t>29/10/2011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420BA4-4695-47AD-B08C-93C922B3657A}"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DA75200-88F9-4C40-AD9C-630FEEFD35DB}" type="datetimeFigureOut">
              <a:rPr lang="en-AU" smtClean="0"/>
              <a:pPr/>
              <a:t>29/10/2011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420BA4-4695-47AD-B08C-93C922B3657A}"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A75200-88F9-4C40-AD9C-630FEEFD35DB}" type="datetimeFigureOut">
              <a:rPr lang="en-AU" smtClean="0"/>
              <a:pPr/>
              <a:t>29/10/2011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420BA4-4695-47AD-B08C-93C922B3657A}"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DA75200-88F9-4C40-AD9C-630FEEFD35DB}" type="datetimeFigureOut">
              <a:rPr lang="en-AU" smtClean="0"/>
              <a:pPr/>
              <a:t>29/10/2011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5420BA4-4695-47AD-B08C-93C922B3657A}"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DA75200-88F9-4C40-AD9C-630FEEFD35DB}" type="datetimeFigureOut">
              <a:rPr lang="en-AU" smtClean="0"/>
              <a:pPr/>
              <a:t>29/10/2011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5420BA4-4695-47AD-B08C-93C922B3657A}"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DA75200-88F9-4C40-AD9C-630FEEFD35DB}" type="datetimeFigureOut">
              <a:rPr lang="en-AU" smtClean="0"/>
              <a:pPr/>
              <a:t>29/10/2011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5420BA4-4695-47AD-B08C-93C922B3657A}"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75200-88F9-4C40-AD9C-630FEEFD35DB}" type="datetimeFigureOut">
              <a:rPr lang="en-AU" smtClean="0"/>
              <a:pPr/>
              <a:t>29/10/2011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5420BA4-4695-47AD-B08C-93C922B3657A}"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75200-88F9-4C40-AD9C-630FEEFD35DB}" type="datetimeFigureOut">
              <a:rPr lang="en-AU" smtClean="0"/>
              <a:pPr/>
              <a:t>29/10/2011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5420BA4-4695-47AD-B08C-93C922B3657A}"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75200-88F9-4C40-AD9C-630FEEFD35DB}" type="datetimeFigureOut">
              <a:rPr lang="en-AU" smtClean="0"/>
              <a:pPr/>
              <a:t>29/10/2011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5420BA4-4695-47AD-B08C-93C922B3657A}"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75200-88F9-4C40-AD9C-630FEEFD35DB}" type="datetimeFigureOut">
              <a:rPr lang="en-AU" smtClean="0"/>
              <a:pPr/>
              <a:t>29/10/2011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20BA4-4695-47AD-B08C-93C922B3657A}"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78828"/>
            <a:ext cx="9144000" cy="6936828"/>
          </a:xfrm>
          <a:prstGeom prst="rect">
            <a:avLst/>
          </a:prstGeom>
          <a:noFill/>
          <a:ln w="9525">
            <a:noFill/>
            <a:miter lim="800000"/>
            <a:headEnd/>
            <a:tailEnd/>
          </a:ln>
        </p:spPr>
      </p:pic>
      <p:sp>
        <p:nvSpPr>
          <p:cNvPr id="3" name="Subtitle 2"/>
          <p:cNvSpPr>
            <a:spLocks noGrp="1"/>
          </p:cNvSpPr>
          <p:nvPr>
            <p:ph type="subTitle" idx="1"/>
          </p:nvPr>
        </p:nvSpPr>
        <p:spPr/>
        <p:txBody>
          <a:bodyPr/>
          <a:lstStyle/>
          <a:p>
            <a:endParaRPr lang="en-AU" dirty="0"/>
          </a:p>
        </p:txBody>
      </p:sp>
      <p:sp>
        <p:nvSpPr>
          <p:cNvPr id="2" name="Title 1"/>
          <p:cNvSpPr>
            <a:spLocks noGrp="1"/>
          </p:cNvSpPr>
          <p:nvPr>
            <p:ph type="ctrTitle"/>
          </p:nvPr>
        </p:nvSpPr>
        <p:spPr/>
        <p:txBody>
          <a:bodyPr>
            <a:normAutofit fontScale="90000"/>
          </a:bodyPr>
          <a:lstStyle/>
          <a:p>
            <a:r>
              <a:rPr lang="en-AU" sz="9600" b="1" dirty="0">
                <a:solidFill>
                  <a:schemeClr val="bg1"/>
                </a:solidFill>
              </a:rPr>
              <a:t>Intercessions</a:t>
            </a:r>
            <a:r>
              <a:rPr lang="en-AU" b="1" dirty="0">
                <a:solidFill>
                  <a:schemeClr val="bg1"/>
                </a:solidFill>
              </a:rPr>
              <a:t> </a:t>
            </a:r>
            <a:endParaRPr lang="en-AU"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4733925"/>
            <a:ext cx="2152650" cy="212407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2123728" y="3284984"/>
            <a:ext cx="1876425" cy="2428875"/>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0" y="2348880"/>
            <a:ext cx="1838325" cy="2486025"/>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3686175" y="2143125"/>
            <a:ext cx="1771650" cy="2571750"/>
          </a:xfrm>
          <a:prstGeom prst="rect">
            <a:avLst/>
          </a:prstGeom>
          <a:noFill/>
          <a:ln w="9525">
            <a:noFill/>
            <a:miter lim="800000"/>
            <a:headEnd/>
            <a:tailEnd/>
          </a:ln>
        </p:spPr>
      </p:pic>
      <p:pic>
        <p:nvPicPr>
          <p:cNvPr id="8198" name="Picture 6"/>
          <p:cNvPicPr>
            <a:picLocks noChangeAspect="1" noChangeArrowheads="1"/>
          </p:cNvPicPr>
          <p:nvPr/>
        </p:nvPicPr>
        <p:blipFill>
          <a:blip r:embed="rId6" cstate="print"/>
          <a:srcRect/>
          <a:stretch>
            <a:fillRect/>
          </a:stretch>
        </p:blipFill>
        <p:spPr bwMode="auto">
          <a:xfrm>
            <a:off x="467544" y="188640"/>
            <a:ext cx="1809750" cy="2524125"/>
          </a:xfrm>
          <a:prstGeom prst="rect">
            <a:avLst/>
          </a:prstGeom>
          <a:noFill/>
          <a:ln w="9525">
            <a:noFill/>
            <a:miter lim="800000"/>
            <a:headEnd/>
            <a:tailEnd/>
          </a:ln>
        </p:spPr>
      </p:pic>
      <p:pic>
        <p:nvPicPr>
          <p:cNvPr id="8199" name="Picture 7"/>
          <p:cNvPicPr>
            <a:picLocks noChangeAspect="1" noChangeArrowheads="1"/>
          </p:cNvPicPr>
          <p:nvPr/>
        </p:nvPicPr>
        <p:blipFill>
          <a:blip r:embed="rId7" cstate="print"/>
          <a:srcRect/>
          <a:stretch>
            <a:fillRect/>
          </a:stretch>
        </p:blipFill>
        <p:spPr bwMode="auto">
          <a:xfrm>
            <a:off x="1602726" y="2924944"/>
            <a:ext cx="780087" cy="1152128"/>
          </a:xfrm>
          <a:prstGeom prst="rect">
            <a:avLst/>
          </a:prstGeom>
          <a:noFill/>
          <a:ln w="9525">
            <a:noFill/>
            <a:miter lim="800000"/>
            <a:headEnd/>
            <a:tailEnd/>
          </a:ln>
        </p:spPr>
      </p:pic>
      <p:pic>
        <p:nvPicPr>
          <p:cNvPr id="8200" name="Picture 8"/>
          <p:cNvPicPr>
            <a:picLocks noGrp="1" noChangeAspect="1" noChangeArrowheads="1"/>
          </p:cNvPicPr>
          <p:nvPr>
            <p:ph idx="1"/>
          </p:nvPr>
        </p:nvPicPr>
        <p:blipFill>
          <a:blip r:embed="rId8" cstate="print"/>
          <a:srcRect/>
          <a:stretch>
            <a:fillRect/>
          </a:stretch>
        </p:blipFill>
        <p:spPr bwMode="auto">
          <a:xfrm>
            <a:off x="1979712" y="620688"/>
            <a:ext cx="1819275" cy="2514600"/>
          </a:xfrm>
          <a:prstGeom prst="rect">
            <a:avLst/>
          </a:prstGeom>
          <a:noFill/>
          <a:ln w="9525">
            <a:noFill/>
            <a:miter lim="800000"/>
            <a:headEnd/>
            <a:tailEnd/>
          </a:ln>
        </p:spPr>
      </p:pic>
      <p:pic>
        <p:nvPicPr>
          <p:cNvPr id="8201" name="Picture 9"/>
          <p:cNvPicPr>
            <a:picLocks noChangeAspect="1" noChangeArrowheads="1"/>
          </p:cNvPicPr>
          <p:nvPr/>
        </p:nvPicPr>
        <p:blipFill>
          <a:blip r:embed="rId9" cstate="print"/>
          <a:srcRect/>
          <a:stretch>
            <a:fillRect/>
          </a:stretch>
        </p:blipFill>
        <p:spPr bwMode="auto">
          <a:xfrm>
            <a:off x="2915816" y="5105400"/>
            <a:ext cx="1371600" cy="1752600"/>
          </a:xfrm>
          <a:prstGeom prst="rect">
            <a:avLst/>
          </a:prstGeom>
          <a:noFill/>
          <a:ln w="9525">
            <a:noFill/>
            <a:miter lim="800000"/>
            <a:headEnd/>
            <a:tailEnd/>
          </a:ln>
        </p:spPr>
      </p:pic>
      <p:pic>
        <p:nvPicPr>
          <p:cNvPr id="8202" name="Picture 10"/>
          <p:cNvPicPr>
            <a:picLocks noChangeAspect="1" noChangeArrowheads="1"/>
          </p:cNvPicPr>
          <p:nvPr/>
        </p:nvPicPr>
        <p:blipFill>
          <a:blip r:embed="rId10" cstate="print"/>
          <a:srcRect/>
          <a:stretch>
            <a:fillRect/>
          </a:stretch>
        </p:blipFill>
        <p:spPr bwMode="auto">
          <a:xfrm>
            <a:off x="4499992" y="4391025"/>
            <a:ext cx="1847850" cy="2466975"/>
          </a:xfrm>
          <a:prstGeom prst="rect">
            <a:avLst/>
          </a:prstGeom>
          <a:noFill/>
          <a:ln w="9525">
            <a:noFill/>
            <a:miter lim="800000"/>
            <a:headEnd/>
            <a:tailEnd/>
          </a:ln>
        </p:spPr>
      </p:pic>
      <p:pic>
        <p:nvPicPr>
          <p:cNvPr id="8203" name="Picture 11"/>
          <p:cNvPicPr>
            <a:picLocks noChangeAspect="1" noChangeArrowheads="1"/>
          </p:cNvPicPr>
          <p:nvPr/>
        </p:nvPicPr>
        <p:blipFill>
          <a:blip r:embed="rId11" cstate="print"/>
          <a:srcRect/>
          <a:stretch>
            <a:fillRect/>
          </a:stretch>
        </p:blipFill>
        <p:spPr bwMode="auto">
          <a:xfrm>
            <a:off x="3635896" y="0"/>
            <a:ext cx="1076325" cy="1647825"/>
          </a:xfrm>
          <a:prstGeom prst="rect">
            <a:avLst/>
          </a:prstGeom>
          <a:noFill/>
          <a:ln w="9525">
            <a:noFill/>
            <a:miter lim="800000"/>
            <a:headEnd/>
            <a:tailEnd/>
          </a:ln>
        </p:spPr>
      </p:pic>
      <p:sp>
        <p:nvSpPr>
          <p:cNvPr id="2" name="Title 1"/>
          <p:cNvSpPr>
            <a:spLocks noGrp="1"/>
          </p:cNvSpPr>
          <p:nvPr>
            <p:ph type="title"/>
          </p:nvPr>
        </p:nvSpPr>
        <p:spPr>
          <a:xfrm>
            <a:off x="6109320" y="548680"/>
            <a:ext cx="3034680" cy="5818658"/>
          </a:xfrm>
        </p:spPr>
        <p:txBody>
          <a:bodyPr>
            <a:normAutofit fontScale="90000"/>
          </a:bodyPr>
          <a:lstStyle/>
          <a:p>
            <a:r>
              <a:rPr lang="en-AU" dirty="0" smtClean="0"/>
              <a:t> Disciples, Apostles, Prophets, Martyrs, Saints, and all those who please God (past, present, and future) in their deeds. </a:t>
            </a:r>
            <a:endParaRPr lang="en-A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 y="-78828"/>
            <a:ext cx="9144000" cy="6936828"/>
          </a:xfrm>
          <a:prstGeom prst="rect">
            <a:avLst/>
          </a:prstGeom>
          <a:noFill/>
          <a:ln w="9525">
            <a:noFill/>
            <a:miter lim="800000"/>
            <a:headEnd/>
            <a:tailEnd/>
          </a:ln>
        </p:spPr>
      </p:pic>
      <p:sp>
        <p:nvSpPr>
          <p:cNvPr id="2" name="Title 1"/>
          <p:cNvSpPr>
            <a:spLocks noGrp="1"/>
          </p:cNvSpPr>
          <p:nvPr>
            <p:ph type="ctrTitle"/>
          </p:nvPr>
        </p:nvSpPr>
        <p:spPr/>
        <p:txBody>
          <a:bodyPr>
            <a:normAutofit fontScale="90000"/>
          </a:bodyPr>
          <a:lstStyle/>
          <a:p>
            <a:r>
              <a:rPr lang="en-AU" dirty="0"/>
              <a:t/>
            </a:r>
            <a:br>
              <a:rPr lang="en-AU" dirty="0"/>
            </a:br>
            <a:r>
              <a:rPr lang="en-AU" b="1" dirty="0">
                <a:solidFill>
                  <a:schemeClr val="bg1"/>
                </a:solidFill>
              </a:rPr>
              <a:t>How do we Know there is Intercessions? </a:t>
            </a:r>
            <a:br>
              <a:rPr lang="en-AU" b="1" dirty="0">
                <a:solidFill>
                  <a:schemeClr val="bg1"/>
                </a:solidFill>
              </a:rPr>
            </a:br>
            <a:endParaRPr lang="en-AU" dirty="0">
              <a:solidFill>
                <a:schemeClr val="bg1"/>
              </a:solidFill>
            </a:endParaRPr>
          </a:p>
        </p:txBody>
      </p:sp>
      <p:sp>
        <p:nvSpPr>
          <p:cNvPr id="3" name="Subtitle 2"/>
          <p:cNvSpPr>
            <a:spLocks noGrp="1"/>
          </p:cNvSpPr>
          <p:nvPr>
            <p:ph type="subTitle" idx="1"/>
          </p:nvPr>
        </p:nvSpPr>
        <p:spPr/>
        <p:txBody>
          <a:bodyPr/>
          <a:lstStyle/>
          <a:p>
            <a:endParaRPr lang="en-A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14010"/>
            <a:ext cx="4762276" cy="6843990"/>
          </a:xfrm>
          <a:prstGeom prst="rect">
            <a:avLst/>
          </a:prstGeom>
          <a:noFill/>
          <a:ln w="9525">
            <a:noFill/>
            <a:miter lim="800000"/>
            <a:headEnd/>
            <a:tailEnd/>
          </a:ln>
        </p:spPr>
      </p:pic>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788024" y="188640"/>
            <a:ext cx="4355976" cy="6669360"/>
          </a:xfrm>
        </p:spPr>
        <p:txBody>
          <a:bodyPr>
            <a:normAutofit/>
          </a:bodyPr>
          <a:lstStyle/>
          <a:p>
            <a:pPr>
              <a:buNone/>
            </a:pPr>
            <a:r>
              <a:rPr lang="en-AU" dirty="0" smtClean="0"/>
              <a:t>    The </a:t>
            </a:r>
            <a:r>
              <a:rPr lang="en-AU" dirty="0"/>
              <a:t>Israelites asked Moses to pray on their behalf “Therefore the people came to Moses, and said: We have sinned, for we have spoken against the Lord and against you; pray to the Lord that He take away the serpents from us.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4499992" y="476671"/>
            <a:ext cx="4572570" cy="5112569"/>
          </a:xfrm>
          <a:prstGeom prst="rect">
            <a:avLst/>
          </a:prstGeom>
          <a:noFill/>
          <a:ln w="9525">
            <a:noFill/>
            <a:miter lim="800000"/>
            <a:headEnd/>
            <a:tailEnd/>
          </a:ln>
        </p:spPr>
      </p:pic>
      <p:sp>
        <p:nvSpPr>
          <p:cNvPr id="3" name="Content Placeholder 2"/>
          <p:cNvSpPr>
            <a:spLocks noGrp="1"/>
          </p:cNvSpPr>
          <p:nvPr>
            <p:ph idx="1"/>
          </p:nvPr>
        </p:nvSpPr>
        <p:spPr>
          <a:xfrm>
            <a:off x="251520" y="260648"/>
            <a:ext cx="4248472" cy="6336704"/>
          </a:xfrm>
        </p:spPr>
        <p:txBody>
          <a:bodyPr>
            <a:normAutofit/>
          </a:bodyPr>
          <a:lstStyle/>
          <a:p>
            <a:pPr>
              <a:buNone/>
            </a:pPr>
            <a:r>
              <a:rPr lang="en-AU" dirty="0" smtClean="0"/>
              <a:t>   Do </a:t>
            </a:r>
            <a:r>
              <a:rPr lang="en-AU" dirty="0"/>
              <a:t>not fear, Daniel, for from the first day that you set your heart to understand, and to humble yourself before your God, your words were heard; and I have come because of your words” (Daniel 10:10-12)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3779912" y="692696"/>
            <a:ext cx="4906888" cy="5433467"/>
          </a:xfrm>
        </p:spPr>
        <p:txBody>
          <a:bodyPr>
            <a:normAutofit/>
          </a:bodyPr>
          <a:lstStyle/>
          <a:p>
            <a:pPr>
              <a:buNone/>
            </a:pPr>
            <a:r>
              <a:rPr lang="en-AU" dirty="0" smtClean="0"/>
              <a:t>	Then </a:t>
            </a:r>
            <a:r>
              <a:rPr lang="en-AU" dirty="0"/>
              <a:t>another angel, having a golden censer, came and stood at the altar. He was given much incense, that he should offer it with the prayers of all the saints upon the golden altar which was before the throne” (Revelation 8:3)</a:t>
            </a:r>
          </a:p>
        </p:txBody>
      </p:sp>
      <p:pic>
        <p:nvPicPr>
          <p:cNvPr id="11267" name="Picture 3"/>
          <p:cNvPicPr>
            <a:picLocks noChangeAspect="1" noChangeArrowheads="1"/>
          </p:cNvPicPr>
          <p:nvPr/>
        </p:nvPicPr>
        <p:blipFill>
          <a:blip r:embed="rId2" cstate="print"/>
          <a:srcRect/>
          <a:stretch>
            <a:fillRect/>
          </a:stretch>
        </p:blipFill>
        <p:spPr bwMode="auto">
          <a:xfrm>
            <a:off x="0" y="0"/>
            <a:ext cx="3583833" cy="68898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5173969" cy="6872091"/>
          </a:xfrm>
          <a:prstGeom prst="rect">
            <a:avLst/>
          </a:prstGeom>
          <a:noFill/>
          <a:ln w="9525">
            <a:noFill/>
            <a:miter lim="800000"/>
            <a:headEnd/>
            <a:tailEnd/>
          </a:ln>
        </p:spPr>
      </p:pic>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5004048" y="188640"/>
            <a:ext cx="4139952" cy="5937523"/>
          </a:xfrm>
        </p:spPr>
        <p:txBody>
          <a:bodyPr>
            <a:normAutofit fontScale="92500" lnSpcReduction="10000"/>
          </a:bodyPr>
          <a:lstStyle/>
          <a:p>
            <a:r>
              <a:rPr lang="en-AU" dirty="0"/>
              <a:t>“But there was a certain beggar named Lazarus, full of sores, who was laid at his gate, desiring to be fed with the crumbs which fell from the rich man's table. Moreover the dogs came and licked his sores. So it was that the beggar died, and was carried by the angels to Abraham's bosom.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5173969" cy="6872091"/>
          </a:xfrm>
          <a:prstGeom prst="rect">
            <a:avLst/>
          </a:prstGeom>
          <a:noFill/>
          <a:ln w="9525">
            <a:noFill/>
            <a:miter lim="800000"/>
            <a:headEnd/>
            <a:tailEnd/>
          </a:ln>
        </p:spPr>
      </p:pic>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860032" y="188640"/>
            <a:ext cx="4283968" cy="5937523"/>
          </a:xfrm>
        </p:spPr>
        <p:txBody>
          <a:bodyPr>
            <a:normAutofit fontScale="92500" lnSpcReduction="20000"/>
          </a:bodyPr>
          <a:lstStyle/>
          <a:p>
            <a:r>
              <a:rPr lang="en-AU" dirty="0"/>
              <a:t>The rich man also died and was buried. And being in torments in Hades, he lifted up his eyes and saw Abraham afar off, and Lazarus in his bosom. Then he cried and said: Father Abraham, have mercy on me, and send Lazarus that he may dip the tip of his finger in water and cool my tongue; for I am tormented in this flame.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5173969" cy="6872091"/>
          </a:xfrm>
          <a:prstGeom prst="rect">
            <a:avLst/>
          </a:prstGeom>
          <a:noFill/>
          <a:ln w="9525">
            <a:noFill/>
            <a:miter lim="800000"/>
            <a:headEnd/>
            <a:tailEnd/>
          </a:ln>
        </p:spPr>
      </p:pic>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5220072" y="188640"/>
            <a:ext cx="3923928" cy="6264696"/>
          </a:xfrm>
        </p:spPr>
        <p:txBody>
          <a:bodyPr>
            <a:normAutofit fontScale="85000" lnSpcReduction="10000"/>
          </a:bodyPr>
          <a:lstStyle/>
          <a:p>
            <a:pPr>
              <a:buNone/>
            </a:pPr>
            <a:r>
              <a:rPr lang="en-AU" dirty="0" smtClean="0"/>
              <a:t>    But </a:t>
            </a:r>
            <a:r>
              <a:rPr lang="en-AU" dirty="0"/>
              <a:t>Abraham said: Son, remember that in your lifetime you received your good things, and likewise Lazarus evil things; but now he is comforted and you are tormented. And besides all this, between us and you there is a great gulf fixed, so that those who want to pass from here to you cannot, nor can those from there pass to us.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5173969" cy="6872091"/>
          </a:xfrm>
          <a:prstGeom prst="rect">
            <a:avLst/>
          </a:prstGeom>
          <a:noFill/>
          <a:ln w="9525">
            <a:noFill/>
            <a:miter lim="800000"/>
            <a:headEnd/>
            <a:tailEnd/>
          </a:ln>
        </p:spPr>
      </p:pic>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932040" y="188640"/>
            <a:ext cx="4211960" cy="6264696"/>
          </a:xfrm>
        </p:spPr>
        <p:txBody>
          <a:bodyPr>
            <a:normAutofit fontScale="77500" lnSpcReduction="20000"/>
          </a:bodyPr>
          <a:lstStyle/>
          <a:p>
            <a:pPr>
              <a:buNone/>
            </a:pPr>
            <a:r>
              <a:rPr lang="en-AU" dirty="0" smtClean="0"/>
              <a:t>    Then </a:t>
            </a:r>
            <a:r>
              <a:rPr lang="en-AU" dirty="0"/>
              <a:t>he said, 'I beg you therefore, father, that you would send him to my father’s house, for I have five brothers, that he may testify to them, lest they also come to this place of torment. Abraham said to him: They have Moses and the prophets; let them hear them. And he said: No, father Abraham; but if one goes to them from the dead, they will repent. But he said to him: If they do not hear Moses and the prophets, neither will they be persuaded though one rise from the dead” (Luke 16:20-31).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1" y="-78828"/>
            <a:ext cx="9144000" cy="6936828"/>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AU" dirty="0"/>
              <a:t/>
            </a:r>
            <a:br>
              <a:rPr lang="en-AU" dirty="0"/>
            </a:br>
            <a:r>
              <a:rPr lang="en-AU" b="1" dirty="0">
                <a:solidFill>
                  <a:schemeClr val="bg1"/>
                </a:solidFill>
              </a:rPr>
              <a:t>What Can Intercessors Do? </a:t>
            </a:r>
            <a:br>
              <a:rPr lang="en-AU" b="1" dirty="0">
                <a:solidFill>
                  <a:schemeClr val="bg1"/>
                </a:solidFill>
              </a:rPr>
            </a:br>
            <a:endParaRPr lang="en-AU"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 y="-78828"/>
            <a:ext cx="9144000" cy="6936828"/>
          </a:xfrm>
          <a:prstGeom prst="rect">
            <a:avLst/>
          </a:prstGeom>
          <a:noFill/>
          <a:ln w="9525">
            <a:noFill/>
            <a:miter lim="800000"/>
            <a:headEnd/>
            <a:tailEnd/>
          </a:ln>
        </p:spPr>
      </p:pic>
      <p:sp>
        <p:nvSpPr>
          <p:cNvPr id="2" name="Title 1"/>
          <p:cNvSpPr>
            <a:spLocks noGrp="1"/>
          </p:cNvSpPr>
          <p:nvPr>
            <p:ph type="title"/>
          </p:nvPr>
        </p:nvSpPr>
        <p:spPr/>
        <p:txBody>
          <a:bodyPr/>
          <a:lstStyle/>
          <a:p>
            <a:r>
              <a:rPr lang="en-AU" dirty="0" smtClean="0">
                <a:solidFill>
                  <a:schemeClr val="bg1"/>
                </a:solidFill>
              </a:rPr>
              <a:t>What is intercession</a:t>
            </a:r>
            <a:endParaRPr lang="en-AU" dirty="0">
              <a:solidFill>
                <a:schemeClr val="bg1"/>
              </a:solidFill>
            </a:endParaRPr>
          </a:p>
        </p:txBody>
      </p:sp>
      <p:sp>
        <p:nvSpPr>
          <p:cNvPr id="3" name="Content Placeholder 2"/>
          <p:cNvSpPr>
            <a:spLocks noGrp="1"/>
          </p:cNvSpPr>
          <p:nvPr>
            <p:ph idx="1"/>
          </p:nvPr>
        </p:nvSpPr>
        <p:spPr/>
        <p:txBody>
          <a:bodyPr/>
          <a:lstStyle/>
          <a:p>
            <a:pPr>
              <a:buNone/>
            </a:pPr>
            <a:r>
              <a:rPr lang="en-AU" dirty="0" smtClean="0"/>
              <a:t>	</a:t>
            </a:r>
            <a:r>
              <a:rPr lang="en-AU" sz="4400" dirty="0" smtClean="0">
                <a:solidFill>
                  <a:schemeClr val="bg1"/>
                </a:solidFill>
              </a:rPr>
              <a:t>To </a:t>
            </a:r>
            <a:r>
              <a:rPr lang="en-AU" sz="4400" dirty="0">
                <a:solidFill>
                  <a:schemeClr val="bg1"/>
                </a:solidFill>
              </a:rPr>
              <a:t>intercede means to act between parties with a view to reconcile differences (Webster Dictionary). Intercession is actions by those who are more able than we are in our behalf.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3717032"/>
            <a:ext cx="2343645" cy="3140968"/>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2555776" y="2706106"/>
            <a:ext cx="2448272" cy="3652006"/>
          </a:xfrm>
          <a:prstGeom prst="rect">
            <a:avLst/>
          </a:prstGeom>
          <a:noFill/>
          <a:ln w="9525">
            <a:noFill/>
            <a:miter lim="800000"/>
            <a:headEnd/>
            <a:tailEnd/>
          </a:ln>
        </p:spPr>
      </p:pic>
      <p:pic>
        <p:nvPicPr>
          <p:cNvPr id="7172" name="Picture 4"/>
          <p:cNvPicPr>
            <a:picLocks noGrp="1" noChangeAspect="1" noChangeArrowheads="1"/>
          </p:cNvPicPr>
          <p:nvPr>
            <p:ph idx="1"/>
          </p:nvPr>
        </p:nvPicPr>
        <p:blipFill>
          <a:blip r:embed="rId4" cstate="print"/>
          <a:srcRect/>
          <a:stretch>
            <a:fillRect/>
          </a:stretch>
        </p:blipFill>
        <p:spPr bwMode="auto">
          <a:xfrm>
            <a:off x="1" y="0"/>
            <a:ext cx="2843808" cy="3945598"/>
          </a:xfrm>
          <a:prstGeom prst="rect">
            <a:avLst/>
          </a:prstGeom>
          <a:noFill/>
          <a:ln w="9525">
            <a:noFill/>
            <a:miter lim="800000"/>
            <a:headEnd/>
            <a:tailEnd/>
          </a:ln>
        </p:spPr>
      </p:pic>
      <p:sp>
        <p:nvSpPr>
          <p:cNvPr id="2" name="Title 1"/>
          <p:cNvSpPr>
            <a:spLocks noGrp="1"/>
          </p:cNvSpPr>
          <p:nvPr>
            <p:ph type="title"/>
          </p:nvPr>
        </p:nvSpPr>
        <p:spPr>
          <a:xfrm>
            <a:off x="5148064" y="274638"/>
            <a:ext cx="3538736" cy="6250706"/>
          </a:xfrm>
        </p:spPr>
        <p:txBody>
          <a:bodyPr>
            <a:normAutofit fontScale="90000"/>
          </a:bodyPr>
          <a:lstStyle/>
          <a:p>
            <a:r>
              <a:rPr lang="en-AU" dirty="0"/>
              <a:t/>
            </a:r>
            <a:br>
              <a:rPr lang="en-AU" dirty="0"/>
            </a:br>
            <a:r>
              <a:rPr lang="en-AU" dirty="0"/>
              <a:t/>
            </a:r>
            <a:br>
              <a:rPr lang="en-AU" dirty="0"/>
            </a:br>
            <a:r>
              <a:rPr lang="en-AU" dirty="0" smtClean="0"/>
              <a:t> 1. Intercede: St. Mary, Angels, Archangels, John the Baptist Intercede in our behalf to the Lord. </a:t>
            </a:r>
            <a:r>
              <a:rPr lang="en-AU" dirty="0"/>
              <a:t/>
            </a:r>
            <a:br>
              <a:rPr lang="en-AU" dirty="0"/>
            </a:br>
            <a:r>
              <a:rPr lang="en-AU" dirty="0"/>
              <a:t/>
            </a:r>
            <a:br>
              <a:rPr lang="en-AU" dirty="0"/>
            </a:br>
            <a:endParaRPr lang="en-A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4733925"/>
            <a:ext cx="2152650" cy="212407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2123728" y="3284984"/>
            <a:ext cx="1876425" cy="2428875"/>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0" y="2348880"/>
            <a:ext cx="1838325" cy="2486025"/>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3686175" y="2143125"/>
            <a:ext cx="1771650" cy="2571750"/>
          </a:xfrm>
          <a:prstGeom prst="rect">
            <a:avLst/>
          </a:prstGeom>
          <a:noFill/>
          <a:ln w="9525">
            <a:noFill/>
            <a:miter lim="800000"/>
            <a:headEnd/>
            <a:tailEnd/>
          </a:ln>
        </p:spPr>
      </p:pic>
      <p:pic>
        <p:nvPicPr>
          <p:cNvPr id="8198" name="Picture 6"/>
          <p:cNvPicPr>
            <a:picLocks noChangeAspect="1" noChangeArrowheads="1"/>
          </p:cNvPicPr>
          <p:nvPr/>
        </p:nvPicPr>
        <p:blipFill>
          <a:blip r:embed="rId6" cstate="print"/>
          <a:srcRect/>
          <a:stretch>
            <a:fillRect/>
          </a:stretch>
        </p:blipFill>
        <p:spPr bwMode="auto">
          <a:xfrm>
            <a:off x="467544" y="188640"/>
            <a:ext cx="1809750" cy="2524125"/>
          </a:xfrm>
          <a:prstGeom prst="rect">
            <a:avLst/>
          </a:prstGeom>
          <a:noFill/>
          <a:ln w="9525">
            <a:noFill/>
            <a:miter lim="800000"/>
            <a:headEnd/>
            <a:tailEnd/>
          </a:ln>
        </p:spPr>
      </p:pic>
      <p:pic>
        <p:nvPicPr>
          <p:cNvPr id="8199" name="Picture 7"/>
          <p:cNvPicPr>
            <a:picLocks noChangeAspect="1" noChangeArrowheads="1"/>
          </p:cNvPicPr>
          <p:nvPr/>
        </p:nvPicPr>
        <p:blipFill>
          <a:blip r:embed="rId7" cstate="print"/>
          <a:srcRect/>
          <a:stretch>
            <a:fillRect/>
          </a:stretch>
        </p:blipFill>
        <p:spPr bwMode="auto">
          <a:xfrm>
            <a:off x="1602726" y="2924944"/>
            <a:ext cx="780087" cy="1152128"/>
          </a:xfrm>
          <a:prstGeom prst="rect">
            <a:avLst/>
          </a:prstGeom>
          <a:noFill/>
          <a:ln w="9525">
            <a:noFill/>
            <a:miter lim="800000"/>
            <a:headEnd/>
            <a:tailEnd/>
          </a:ln>
        </p:spPr>
      </p:pic>
      <p:pic>
        <p:nvPicPr>
          <p:cNvPr id="8200" name="Picture 8"/>
          <p:cNvPicPr>
            <a:picLocks noGrp="1" noChangeAspect="1" noChangeArrowheads="1"/>
          </p:cNvPicPr>
          <p:nvPr>
            <p:ph idx="1"/>
          </p:nvPr>
        </p:nvPicPr>
        <p:blipFill>
          <a:blip r:embed="rId8" cstate="print"/>
          <a:srcRect/>
          <a:stretch>
            <a:fillRect/>
          </a:stretch>
        </p:blipFill>
        <p:spPr bwMode="auto">
          <a:xfrm>
            <a:off x="1979712" y="620688"/>
            <a:ext cx="1819275" cy="2514600"/>
          </a:xfrm>
          <a:prstGeom prst="rect">
            <a:avLst/>
          </a:prstGeom>
          <a:noFill/>
          <a:ln w="9525">
            <a:noFill/>
            <a:miter lim="800000"/>
            <a:headEnd/>
            <a:tailEnd/>
          </a:ln>
        </p:spPr>
      </p:pic>
      <p:pic>
        <p:nvPicPr>
          <p:cNvPr id="8201" name="Picture 9"/>
          <p:cNvPicPr>
            <a:picLocks noChangeAspect="1" noChangeArrowheads="1"/>
          </p:cNvPicPr>
          <p:nvPr/>
        </p:nvPicPr>
        <p:blipFill>
          <a:blip r:embed="rId9" cstate="print"/>
          <a:srcRect/>
          <a:stretch>
            <a:fillRect/>
          </a:stretch>
        </p:blipFill>
        <p:spPr bwMode="auto">
          <a:xfrm>
            <a:off x="2915816" y="5105400"/>
            <a:ext cx="1371600" cy="1752600"/>
          </a:xfrm>
          <a:prstGeom prst="rect">
            <a:avLst/>
          </a:prstGeom>
          <a:noFill/>
          <a:ln w="9525">
            <a:noFill/>
            <a:miter lim="800000"/>
            <a:headEnd/>
            <a:tailEnd/>
          </a:ln>
        </p:spPr>
      </p:pic>
      <p:pic>
        <p:nvPicPr>
          <p:cNvPr id="8202" name="Picture 10"/>
          <p:cNvPicPr>
            <a:picLocks noChangeAspect="1" noChangeArrowheads="1"/>
          </p:cNvPicPr>
          <p:nvPr/>
        </p:nvPicPr>
        <p:blipFill>
          <a:blip r:embed="rId10" cstate="print"/>
          <a:srcRect/>
          <a:stretch>
            <a:fillRect/>
          </a:stretch>
        </p:blipFill>
        <p:spPr bwMode="auto">
          <a:xfrm>
            <a:off x="4499992" y="4391025"/>
            <a:ext cx="1847850" cy="2466975"/>
          </a:xfrm>
          <a:prstGeom prst="rect">
            <a:avLst/>
          </a:prstGeom>
          <a:noFill/>
          <a:ln w="9525">
            <a:noFill/>
            <a:miter lim="800000"/>
            <a:headEnd/>
            <a:tailEnd/>
          </a:ln>
        </p:spPr>
      </p:pic>
      <p:pic>
        <p:nvPicPr>
          <p:cNvPr id="8203" name="Picture 11"/>
          <p:cNvPicPr>
            <a:picLocks noChangeAspect="1" noChangeArrowheads="1"/>
          </p:cNvPicPr>
          <p:nvPr/>
        </p:nvPicPr>
        <p:blipFill>
          <a:blip r:embed="rId11" cstate="print"/>
          <a:srcRect/>
          <a:stretch>
            <a:fillRect/>
          </a:stretch>
        </p:blipFill>
        <p:spPr bwMode="auto">
          <a:xfrm>
            <a:off x="3635896" y="0"/>
            <a:ext cx="1076325" cy="1647825"/>
          </a:xfrm>
          <a:prstGeom prst="rect">
            <a:avLst/>
          </a:prstGeom>
          <a:noFill/>
          <a:ln w="9525">
            <a:noFill/>
            <a:miter lim="800000"/>
            <a:headEnd/>
            <a:tailEnd/>
          </a:ln>
        </p:spPr>
      </p:pic>
      <p:sp>
        <p:nvSpPr>
          <p:cNvPr id="2" name="Title 1"/>
          <p:cNvSpPr>
            <a:spLocks noGrp="1"/>
          </p:cNvSpPr>
          <p:nvPr>
            <p:ph type="title"/>
          </p:nvPr>
        </p:nvSpPr>
        <p:spPr>
          <a:xfrm>
            <a:off x="6109320" y="548680"/>
            <a:ext cx="3034680" cy="5818658"/>
          </a:xfrm>
        </p:spPr>
        <p:txBody>
          <a:bodyPr>
            <a:normAutofit/>
          </a:bodyPr>
          <a:lstStyle/>
          <a:p>
            <a:r>
              <a:rPr lang="en-AU" dirty="0" smtClean="0"/>
              <a:t>2. Pray: All the others pray on our behalf before the Lord. </a:t>
            </a:r>
            <a:endParaRPr lang="en-A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noFill/>
            <a:miter lim="800000"/>
            <a:headEnd/>
            <a:tailEnd/>
          </a:ln>
        </p:spPr>
      </p:pic>
      <p:pic>
        <p:nvPicPr>
          <p:cNvPr id="1027" name="Picture 3"/>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1029" name="Picture 5"/>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5892" y="4413"/>
            <a:ext cx="9149891" cy="6853586"/>
          </a:xfrm>
          <a:prstGeom prst="rect">
            <a:avLst/>
          </a:prstGeom>
          <a:noFill/>
          <a:ln w="9525">
            <a:noFill/>
            <a:miter lim="800000"/>
            <a:headEnd/>
            <a:tailEnd/>
          </a:ln>
        </p:spPr>
      </p:pic>
      <p:sp>
        <p:nvSpPr>
          <p:cNvPr id="3" name="Content Placeholder 2"/>
          <p:cNvSpPr>
            <a:spLocks noGrp="1"/>
          </p:cNvSpPr>
          <p:nvPr>
            <p:ph idx="1"/>
          </p:nvPr>
        </p:nvSpPr>
        <p:spPr/>
        <p:txBody>
          <a:bodyPr/>
          <a:lstStyle/>
          <a:p>
            <a:pPr>
              <a:buNone/>
            </a:pPr>
            <a:r>
              <a:rPr lang="en-AU" dirty="0" smtClean="0"/>
              <a:t>   The </a:t>
            </a:r>
            <a:r>
              <a:rPr lang="en-AU" dirty="0"/>
              <a:t>Church asks for the intercessions of all the saints all the time. It takes faith for these intercessions to bring fruits. In the Raising of Incense: we start with praises: </a:t>
            </a:r>
            <a:r>
              <a:rPr lang="en-AU" dirty="0" err="1"/>
              <a:t>Psali</a:t>
            </a:r>
            <a:r>
              <a:rPr lang="en-AU" dirty="0"/>
              <a:t> (Psalms unto the Lord), </a:t>
            </a:r>
            <a:r>
              <a:rPr lang="en-AU" dirty="0" err="1"/>
              <a:t>Theotekia</a:t>
            </a:r>
            <a:r>
              <a:rPr lang="en-AU" dirty="0"/>
              <a:t> (Magnifying the </a:t>
            </a:r>
            <a:r>
              <a:rPr lang="en-AU" dirty="0" err="1"/>
              <a:t>Theotokos</a:t>
            </a:r>
            <a:r>
              <a:rPr lang="en-AU" dirty="0"/>
              <a:t>), and </a:t>
            </a:r>
            <a:r>
              <a:rPr lang="en-AU" dirty="0" err="1"/>
              <a:t>Doxologia</a:t>
            </a:r>
            <a:r>
              <a:rPr lang="en-AU" dirty="0"/>
              <a:t> (Glorifications for the saints). </a:t>
            </a:r>
          </a:p>
        </p:txBody>
      </p:sp>
      <p:sp>
        <p:nvSpPr>
          <p:cNvPr id="2" name="Title 1"/>
          <p:cNvSpPr>
            <a:spLocks noGrp="1"/>
          </p:cNvSpPr>
          <p:nvPr>
            <p:ph type="title"/>
          </p:nvPr>
        </p:nvSpPr>
        <p:spPr/>
        <p:txBody>
          <a:bodyPr>
            <a:normAutofit fontScale="90000"/>
          </a:bodyPr>
          <a:lstStyle/>
          <a:p>
            <a:r>
              <a:rPr lang="en-AU" dirty="0"/>
              <a:t/>
            </a:r>
            <a:br>
              <a:rPr lang="en-AU" dirty="0"/>
            </a:br>
            <a:r>
              <a:rPr lang="en-AU" b="1" dirty="0"/>
              <a:t>Intercession In the Church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67560" y="0"/>
            <a:ext cx="9479122" cy="6858001"/>
          </a:xfrm>
          <a:prstGeom prst="rect">
            <a:avLst/>
          </a:prstGeom>
          <a:noFill/>
          <a:ln w="9525">
            <a:noFill/>
            <a:miter lim="800000"/>
            <a:headEnd/>
            <a:tailEnd/>
          </a:ln>
        </p:spPr>
      </p:pic>
      <p:sp>
        <p:nvSpPr>
          <p:cNvPr id="3" name="Content Placeholder 2"/>
          <p:cNvSpPr>
            <a:spLocks noGrp="1"/>
          </p:cNvSpPr>
          <p:nvPr>
            <p:ph idx="1"/>
          </p:nvPr>
        </p:nvSpPr>
        <p:spPr>
          <a:xfrm>
            <a:off x="3923928" y="2332037"/>
            <a:ext cx="5220072" cy="3329211"/>
          </a:xfrm>
        </p:spPr>
        <p:txBody>
          <a:bodyPr>
            <a:normAutofit fontScale="85000" lnSpcReduction="20000"/>
          </a:bodyPr>
          <a:lstStyle/>
          <a:p>
            <a:pPr>
              <a:buNone/>
            </a:pPr>
            <a:r>
              <a:rPr lang="en-AU" dirty="0" smtClean="0"/>
              <a:t>	Through </a:t>
            </a:r>
            <a:r>
              <a:rPr lang="en-AU" dirty="0"/>
              <a:t>Intercession and Prayers, we are assured of our Salvation. In a sense we see the saints as mentors-as examples of people “who did it”. Through intercessions, we receive help with problems: Spiritual and Physical-a clear assurance that God is working in our life. </a:t>
            </a:r>
          </a:p>
        </p:txBody>
      </p:sp>
      <p:sp>
        <p:nvSpPr>
          <p:cNvPr id="2" name="Title 1"/>
          <p:cNvSpPr>
            <a:spLocks noGrp="1"/>
          </p:cNvSpPr>
          <p:nvPr>
            <p:ph type="title"/>
          </p:nvPr>
        </p:nvSpPr>
        <p:spPr/>
        <p:txBody>
          <a:bodyPr>
            <a:normAutofit fontScale="90000"/>
          </a:bodyPr>
          <a:lstStyle/>
          <a:p>
            <a:r>
              <a:rPr lang="en-AU" dirty="0"/>
              <a:t/>
            </a:r>
            <a:br>
              <a:rPr lang="en-AU" dirty="0"/>
            </a:br>
            <a:r>
              <a:rPr lang="en-AU" b="1" dirty="0"/>
              <a:t>Value of Intercessions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 y="-78828"/>
            <a:ext cx="9144000" cy="6936828"/>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AU" dirty="0"/>
              <a:t/>
            </a:r>
            <a:br>
              <a:rPr lang="en-AU" dirty="0"/>
            </a:br>
            <a:r>
              <a:rPr lang="en-AU" b="1" dirty="0">
                <a:solidFill>
                  <a:schemeClr val="bg1"/>
                </a:solidFill>
              </a:rPr>
              <a:t>Examples from the Old Testament </a:t>
            </a:r>
            <a:r>
              <a:rPr lang="en-AU" b="1" dirty="0"/>
              <a:t/>
            </a:r>
            <a:br>
              <a:rPr lang="en-AU" b="1" dirty="0"/>
            </a:br>
            <a:endParaRPr lang="en-AU" dirty="0"/>
          </a:p>
        </p:txBody>
      </p:sp>
      <p:sp>
        <p:nvSpPr>
          <p:cNvPr id="3" name="Content Placeholder 2"/>
          <p:cNvSpPr>
            <a:spLocks noGrp="1"/>
          </p:cNvSpPr>
          <p:nvPr>
            <p:ph idx="1"/>
          </p:nvPr>
        </p:nvSpPr>
        <p:spPr/>
        <p:txBody>
          <a:bodyPr>
            <a:normAutofit/>
          </a:bodyPr>
          <a:lstStyle/>
          <a:p>
            <a:endParaRPr lang="en-A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2080" y="404664"/>
            <a:ext cx="3851920" cy="5904656"/>
          </a:xfrm>
        </p:spPr>
        <p:txBody>
          <a:bodyPr/>
          <a:lstStyle/>
          <a:p>
            <a:pPr>
              <a:buNone/>
            </a:pPr>
            <a:r>
              <a:rPr lang="en-AU" dirty="0" smtClean="0"/>
              <a:t>   Jacob </a:t>
            </a:r>
            <a:r>
              <a:rPr lang="en-AU" dirty="0" smtClean="0"/>
              <a:t>for Rachel: Rachel was barren, and through the intercession of her husband she bore Joseph and Benjamin. She cried to her husband and in turn he cried to God. </a:t>
            </a:r>
          </a:p>
          <a:p>
            <a:endParaRPr lang="en-AU" dirty="0"/>
          </a:p>
        </p:txBody>
      </p:sp>
      <p:pic>
        <p:nvPicPr>
          <p:cNvPr id="4098" name="Picture 2"/>
          <p:cNvPicPr>
            <a:picLocks noChangeAspect="1" noChangeArrowheads="1"/>
          </p:cNvPicPr>
          <p:nvPr/>
        </p:nvPicPr>
        <p:blipFill>
          <a:blip r:embed="rId2" cstate="print"/>
          <a:srcRect/>
          <a:stretch>
            <a:fillRect/>
          </a:stretch>
        </p:blipFill>
        <p:spPr bwMode="auto">
          <a:xfrm>
            <a:off x="0" y="0"/>
            <a:ext cx="5292080" cy="6858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4088" y="188640"/>
            <a:ext cx="3528392" cy="6264696"/>
          </a:xfrm>
        </p:spPr>
        <p:txBody>
          <a:bodyPr/>
          <a:lstStyle/>
          <a:p>
            <a:pPr>
              <a:buNone/>
            </a:pPr>
            <a:r>
              <a:rPr lang="en-AU" dirty="0" smtClean="0"/>
              <a:t>   Joseph </a:t>
            </a:r>
            <a:r>
              <a:rPr lang="en-AU" dirty="0" smtClean="0"/>
              <a:t>for Egypt and His Brothers: Joseph certainly interceded for Egypt by his wisdom and prayers, they were saved from famine. He also saved his eleven brothers from famine.</a:t>
            </a:r>
            <a:endParaRPr lang="en-AU" dirty="0"/>
          </a:p>
        </p:txBody>
      </p:sp>
      <p:pic>
        <p:nvPicPr>
          <p:cNvPr id="3074" name="Picture 2"/>
          <p:cNvPicPr>
            <a:picLocks noChangeAspect="1" noChangeArrowheads="1"/>
          </p:cNvPicPr>
          <p:nvPr/>
        </p:nvPicPr>
        <p:blipFill>
          <a:blip r:embed="rId2" cstate="print"/>
          <a:srcRect/>
          <a:stretch>
            <a:fillRect/>
          </a:stretch>
        </p:blipFill>
        <p:spPr bwMode="auto">
          <a:xfrm>
            <a:off x="251520" y="188640"/>
            <a:ext cx="5072843" cy="630931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 y="-78828"/>
            <a:ext cx="9144000" cy="6936828"/>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AU" dirty="0"/>
              <a:t/>
            </a:r>
            <a:br>
              <a:rPr lang="en-AU" dirty="0"/>
            </a:br>
            <a:r>
              <a:rPr lang="en-AU" b="1" dirty="0">
                <a:solidFill>
                  <a:schemeClr val="bg1"/>
                </a:solidFill>
              </a:rPr>
              <a:t>Examples from the New Testament </a:t>
            </a:r>
            <a:r>
              <a:rPr lang="en-AU" b="1" dirty="0"/>
              <a:t/>
            </a:r>
            <a:br>
              <a:rPr lang="en-AU" b="1" dirty="0"/>
            </a:br>
            <a:endParaRPr lang="en-AU" dirty="0"/>
          </a:p>
        </p:txBody>
      </p:sp>
      <p:sp>
        <p:nvSpPr>
          <p:cNvPr id="3" name="Content Placeholder 2"/>
          <p:cNvSpPr>
            <a:spLocks noGrp="1"/>
          </p:cNvSpPr>
          <p:nvPr>
            <p:ph idx="1"/>
          </p:nvPr>
        </p:nvSpPr>
        <p:spPr/>
        <p:txBody>
          <a:bodyPr/>
          <a:lstStyle/>
          <a:p>
            <a:endParaRPr lang="en-AU"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123" name="Picture 3"/>
          <p:cNvPicPr>
            <a:picLocks noChangeAspect="1" noChangeArrowheads="1"/>
          </p:cNvPicPr>
          <p:nvPr/>
        </p:nvPicPr>
        <p:blipFill>
          <a:blip r:embed="rId2" cstate="print"/>
          <a:srcRect/>
          <a:stretch>
            <a:fillRect/>
          </a:stretch>
        </p:blipFill>
        <p:spPr bwMode="auto">
          <a:xfrm>
            <a:off x="0" y="0"/>
            <a:ext cx="6768751" cy="6859810"/>
          </a:xfrm>
          <a:prstGeom prst="rect">
            <a:avLst/>
          </a:prstGeom>
          <a:noFill/>
          <a:ln w="9525">
            <a:noFill/>
            <a:miter lim="800000"/>
            <a:headEnd/>
            <a:tailEnd/>
          </a:ln>
        </p:spPr>
      </p:pic>
      <p:sp>
        <p:nvSpPr>
          <p:cNvPr id="3" name="Content Placeholder 2"/>
          <p:cNvSpPr>
            <a:spLocks noGrp="1"/>
          </p:cNvSpPr>
          <p:nvPr>
            <p:ph idx="1"/>
          </p:nvPr>
        </p:nvSpPr>
        <p:spPr>
          <a:xfrm>
            <a:off x="6588224" y="188640"/>
            <a:ext cx="2555776" cy="6669360"/>
          </a:xfrm>
        </p:spPr>
        <p:txBody>
          <a:bodyPr>
            <a:normAutofit lnSpcReduction="10000"/>
          </a:bodyPr>
          <a:lstStyle/>
          <a:p>
            <a:pPr>
              <a:buNone/>
            </a:pPr>
            <a:r>
              <a:rPr lang="en-AU" dirty="0" smtClean="0"/>
              <a:t>    St</a:t>
            </a:r>
            <a:r>
              <a:rPr lang="en-AU" dirty="0" smtClean="0"/>
              <a:t>. </a:t>
            </a:r>
            <a:r>
              <a:rPr lang="en-AU" dirty="0" smtClean="0"/>
              <a:t>Mary  (</a:t>
            </a:r>
            <a:r>
              <a:rPr lang="en-AU" dirty="0" err="1" smtClean="0"/>
              <a:t>Theotokos</a:t>
            </a:r>
            <a:r>
              <a:rPr lang="en-AU" dirty="0" smtClean="0"/>
              <a:t>) </a:t>
            </a:r>
            <a:r>
              <a:rPr lang="en-AU" dirty="0" smtClean="0"/>
              <a:t>asked her Son, and He provided heavenly wine at the wedding in Canna of Galilee, it is the first miracle recorded in the gospel. </a:t>
            </a:r>
          </a:p>
          <a:p>
            <a:endParaRPr lang="en-A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8064" y="1268760"/>
            <a:ext cx="3610744" cy="5976664"/>
          </a:xfrm>
        </p:spPr>
        <p:txBody>
          <a:bodyPr/>
          <a:lstStyle/>
          <a:p>
            <a:pPr>
              <a:buNone/>
            </a:pPr>
            <a:r>
              <a:rPr lang="en-AU" dirty="0" smtClean="0"/>
              <a:t>   Archangel </a:t>
            </a:r>
            <a:r>
              <a:rPr lang="en-AU" dirty="0" smtClean="0"/>
              <a:t>Michael is the first in the Archangels as we sing in the praises. His Intercessions are very powerful. </a:t>
            </a:r>
          </a:p>
          <a:p>
            <a:endParaRPr lang="en-AU" dirty="0"/>
          </a:p>
        </p:txBody>
      </p:sp>
      <p:pic>
        <p:nvPicPr>
          <p:cNvPr id="6146" name="Picture 2"/>
          <p:cNvPicPr>
            <a:picLocks noChangeAspect="1" noChangeArrowheads="1"/>
          </p:cNvPicPr>
          <p:nvPr/>
        </p:nvPicPr>
        <p:blipFill>
          <a:blip r:embed="rId2" cstate="print"/>
          <a:srcRect/>
          <a:stretch>
            <a:fillRect/>
          </a:stretch>
        </p:blipFill>
        <p:spPr bwMode="auto">
          <a:xfrm>
            <a:off x="0" y="0"/>
            <a:ext cx="4464496" cy="694477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4299" y="0"/>
            <a:ext cx="9192601" cy="6857999"/>
          </a:xfrm>
          <a:prstGeom prst="rect">
            <a:avLst/>
          </a:prstGeom>
          <a:noFill/>
          <a:ln w="9525">
            <a:noFill/>
            <a:miter lim="800000"/>
            <a:headEnd/>
            <a:tailEnd/>
          </a:ln>
        </p:spPr>
      </p:pic>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 y="-78828"/>
            <a:ext cx="9144000" cy="6936828"/>
          </a:xfrm>
          <a:prstGeom prst="rect">
            <a:avLst/>
          </a:prstGeom>
          <a:noFill/>
          <a:ln w="9525">
            <a:noFill/>
            <a:miter lim="800000"/>
            <a:headEnd/>
            <a:tailEnd/>
          </a:ln>
        </p:spPr>
      </p:pic>
      <p:sp>
        <p:nvSpPr>
          <p:cNvPr id="2" name="Title 1"/>
          <p:cNvSpPr>
            <a:spLocks noGrp="1"/>
          </p:cNvSpPr>
          <p:nvPr>
            <p:ph type="title"/>
          </p:nvPr>
        </p:nvSpPr>
        <p:spPr/>
        <p:txBody>
          <a:bodyPr/>
          <a:lstStyle/>
          <a:p>
            <a:r>
              <a:rPr lang="en-AU" dirty="0" smtClean="0">
                <a:solidFill>
                  <a:schemeClr val="bg1"/>
                </a:solidFill>
              </a:rPr>
              <a:t>Conclusion</a:t>
            </a:r>
            <a:endParaRPr lang="en-AU" dirty="0">
              <a:solidFill>
                <a:schemeClr val="bg1"/>
              </a:solidFill>
            </a:endParaRPr>
          </a:p>
        </p:txBody>
      </p:sp>
      <p:sp>
        <p:nvSpPr>
          <p:cNvPr id="3" name="Content Placeholder 2"/>
          <p:cNvSpPr>
            <a:spLocks noGrp="1"/>
          </p:cNvSpPr>
          <p:nvPr>
            <p:ph idx="1"/>
          </p:nvPr>
        </p:nvSpPr>
        <p:spPr/>
        <p:txBody>
          <a:bodyPr/>
          <a:lstStyle/>
          <a:p>
            <a:pPr>
              <a:buNone/>
            </a:pPr>
            <a:r>
              <a:rPr lang="en-AU" dirty="0" smtClean="0"/>
              <a:t>	</a:t>
            </a:r>
            <a:r>
              <a:rPr lang="en-AU" dirty="0" smtClean="0">
                <a:solidFill>
                  <a:schemeClr val="bg1"/>
                </a:solidFill>
              </a:rPr>
              <a:t>Intercession </a:t>
            </a:r>
            <a:r>
              <a:rPr lang="en-AU" dirty="0">
                <a:solidFill>
                  <a:schemeClr val="bg1"/>
                </a:solidFill>
              </a:rPr>
              <a:t>is a powerful tool available to all believers. By asking the intercession and prayers of the saints, we receive help from the heavenly host. We should use it always. May their Holy Blessing be with us all. Intercessions are means of unifying the earthly with the heavenly church.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20000"/>
          </a:blip>
          <a:srcRect/>
          <a:stretch>
            <a:fillRect/>
          </a:stretch>
        </p:blipFill>
        <p:spPr bwMode="auto">
          <a:xfrm>
            <a:off x="1" y="-16565"/>
            <a:ext cx="9144000" cy="6891129"/>
          </a:xfrm>
          <a:prstGeom prst="rect">
            <a:avLst/>
          </a:prstGeom>
          <a:noFill/>
          <a:ln w="9525">
            <a:noFill/>
            <a:miter lim="800000"/>
            <a:headEnd/>
            <a:tailEnd/>
          </a:ln>
        </p:spPr>
      </p:pic>
      <p:sp>
        <p:nvSpPr>
          <p:cNvPr id="3" name="Content Placeholder 2"/>
          <p:cNvSpPr>
            <a:spLocks noGrp="1"/>
          </p:cNvSpPr>
          <p:nvPr>
            <p:ph idx="1"/>
          </p:nvPr>
        </p:nvSpPr>
        <p:spPr>
          <a:xfrm>
            <a:off x="457200" y="2492896"/>
            <a:ext cx="8229600" cy="4365104"/>
          </a:xfrm>
        </p:spPr>
        <p:txBody>
          <a:bodyPr>
            <a:normAutofit fontScale="62500" lnSpcReduction="20000"/>
          </a:bodyPr>
          <a:lstStyle/>
          <a:p>
            <a:pPr>
              <a:buNone/>
            </a:pPr>
            <a:r>
              <a:rPr lang="en-AU" dirty="0" smtClean="0"/>
              <a:t>	</a:t>
            </a:r>
            <a:r>
              <a:rPr lang="en-AU" sz="4800" dirty="0"/>
              <a:t>the Church refers to those saints who intercede on our behalf as the “Cloud of Witnesses” (Hebrews 12:1-2): “Therefore we also, since we are surrounded by so great a cloud of witnesses, let us lay aside every weight, and the sin which so easily ensnares us, and let us run with endurance the race that is set before us, looking unto Jesus, the author and finisher of our faith, who for the joy that was set before Him endured the cross, despising the shame, and has sat down at the right hand of the throne of God”. </a:t>
            </a:r>
          </a:p>
        </p:txBody>
      </p:sp>
      <p:sp>
        <p:nvSpPr>
          <p:cNvPr id="2" name="Title 1"/>
          <p:cNvSpPr>
            <a:spLocks noGrp="1"/>
          </p:cNvSpPr>
          <p:nvPr>
            <p:ph type="title"/>
          </p:nvPr>
        </p:nvSpPr>
        <p:spPr/>
        <p:txBody>
          <a:bodyPr/>
          <a:lstStyle/>
          <a:p>
            <a:endParaRPr lang="en-A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9262" y="0"/>
            <a:ext cx="9322525" cy="6858000"/>
          </a:xfrm>
          <a:prstGeom prst="rect">
            <a:avLst/>
          </a:prstGeom>
          <a:noFill/>
          <a:ln w="9525">
            <a:noFill/>
            <a:miter lim="800000"/>
            <a:headEnd/>
            <a:tailEnd/>
          </a:ln>
        </p:spPr>
      </p:pic>
      <p:sp>
        <p:nvSpPr>
          <p:cNvPr id="3" name="Content Placeholder 2"/>
          <p:cNvSpPr>
            <a:spLocks noGrp="1"/>
          </p:cNvSpPr>
          <p:nvPr>
            <p:ph idx="1"/>
          </p:nvPr>
        </p:nvSpPr>
        <p:spPr/>
        <p:txBody>
          <a:bodyPr/>
          <a:lstStyle/>
          <a:p>
            <a:endParaRPr lang="en-AU" dirty="0"/>
          </a:p>
        </p:txBody>
      </p:sp>
      <p:sp>
        <p:nvSpPr>
          <p:cNvPr id="2" name="Title 1"/>
          <p:cNvSpPr>
            <a:spLocks noGrp="1"/>
          </p:cNvSpPr>
          <p:nvPr>
            <p:ph type="title"/>
          </p:nvPr>
        </p:nvSpPr>
        <p:spPr>
          <a:xfrm>
            <a:off x="395536" y="5373216"/>
            <a:ext cx="8229600" cy="1143000"/>
          </a:xfrm>
        </p:spPr>
        <p:txBody>
          <a:bodyPr>
            <a:normAutofit fontScale="90000"/>
          </a:bodyPr>
          <a:lstStyle/>
          <a:p>
            <a:r>
              <a:rPr lang="en-AU" dirty="0"/>
              <a:t/>
            </a:r>
            <a:br>
              <a:rPr lang="en-AU" dirty="0"/>
            </a:br>
            <a:r>
              <a:rPr lang="en-AU" b="1" dirty="0">
                <a:solidFill>
                  <a:schemeClr val="bg1"/>
                </a:solidFill>
              </a:rPr>
              <a:t>The Redemptive Intercession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6146" name="Picture 2"/>
          <p:cNvPicPr>
            <a:picLocks noChangeAspect="1" noChangeArrowheads="1"/>
          </p:cNvPicPr>
          <p:nvPr/>
        </p:nvPicPr>
        <p:blipFill>
          <a:blip r:embed="rId2" cstate="print"/>
          <a:srcRect/>
          <a:stretch>
            <a:fillRect/>
          </a:stretch>
        </p:blipFill>
        <p:spPr bwMode="auto">
          <a:xfrm>
            <a:off x="-56205" y="0"/>
            <a:ext cx="9256413"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6146" name="Picture 2"/>
          <p:cNvPicPr>
            <a:picLocks noChangeAspect="1" noChangeArrowheads="1"/>
          </p:cNvPicPr>
          <p:nvPr/>
        </p:nvPicPr>
        <p:blipFill>
          <a:blip r:embed="rId2" cstate="print">
            <a:lum bright="40000"/>
          </a:blip>
          <a:srcRect/>
          <a:stretch>
            <a:fillRect/>
          </a:stretch>
        </p:blipFill>
        <p:spPr bwMode="auto">
          <a:xfrm>
            <a:off x="-56205" y="0"/>
            <a:ext cx="9256413" cy="6858000"/>
          </a:xfrm>
          <a:prstGeom prst="rect">
            <a:avLst/>
          </a:prstGeom>
          <a:noFill/>
          <a:ln w="9525">
            <a:noFill/>
            <a:miter lim="800000"/>
            <a:headEnd/>
            <a:tailEnd/>
          </a:ln>
        </p:spPr>
      </p:pic>
      <p:sp>
        <p:nvSpPr>
          <p:cNvPr id="5" name="Rectangle 4"/>
          <p:cNvSpPr/>
          <p:nvPr/>
        </p:nvSpPr>
        <p:spPr>
          <a:xfrm>
            <a:off x="539552" y="476672"/>
            <a:ext cx="8136904" cy="4524315"/>
          </a:xfrm>
          <a:prstGeom prst="rect">
            <a:avLst/>
          </a:prstGeom>
        </p:spPr>
        <p:txBody>
          <a:bodyPr wrap="square">
            <a:spAutoFit/>
          </a:bodyPr>
          <a:lstStyle/>
          <a:p>
            <a:r>
              <a:rPr lang="en-AU" sz="3200" dirty="0" smtClean="0"/>
              <a:t>The Redemptive Intercession was the act of Jesus Christ on the cross. Christ is the only reconciliator between God the Father and man in salvation. There is no other </a:t>
            </a:r>
            <a:r>
              <a:rPr lang="en-AU" sz="3200" dirty="0" err="1" smtClean="0"/>
              <a:t>savior</a:t>
            </a:r>
            <a:r>
              <a:rPr lang="en-AU" sz="3200" dirty="0" smtClean="0"/>
              <a:t> or redeemer as it is clearly stated by St. Paul “Not with the blood of goats and calves, but with His own blood He entered the Most Holy Place once for all, having obtained eternal redemption” (Hebrews 9:12). </a:t>
            </a:r>
            <a:endParaRPr lang="en-AU"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 y="-78828"/>
            <a:ext cx="9144000" cy="6936828"/>
          </a:xfrm>
          <a:prstGeom prst="rect">
            <a:avLst/>
          </a:prstGeom>
          <a:noFill/>
          <a:ln w="9525">
            <a:noFill/>
            <a:miter lim="800000"/>
            <a:headEnd/>
            <a:tailEnd/>
          </a:ln>
        </p:spPr>
      </p:pic>
      <p:sp>
        <p:nvSpPr>
          <p:cNvPr id="2" name="Title 1"/>
          <p:cNvSpPr>
            <a:spLocks noGrp="1"/>
          </p:cNvSpPr>
          <p:nvPr>
            <p:ph type="title"/>
          </p:nvPr>
        </p:nvSpPr>
        <p:spPr/>
        <p:txBody>
          <a:bodyPr/>
          <a:lstStyle/>
          <a:p>
            <a:r>
              <a:rPr lang="en-AU" dirty="0" smtClean="0">
                <a:solidFill>
                  <a:schemeClr val="bg1"/>
                </a:solidFill>
              </a:rPr>
              <a:t>Other Intercessors</a:t>
            </a:r>
            <a:endParaRPr lang="en-AU" dirty="0">
              <a:solidFill>
                <a:schemeClr val="bg1"/>
              </a:solidFill>
            </a:endParaRPr>
          </a:p>
        </p:txBody>
      </p:sp>
      <p:sp>
        <p:nvSpPr>
          <p:cNvPr id="3" name="Content Placeholder 2"/>
          <p:cNvSpPr>
            <a:spLocks noGrp="1"/>
          </p:cNvSpPr>
          <p:nvPr>
            <p:ph idx="1"/>
          </p:nvPr>
        </p:nvSpPr>
        <p:spPr/>
        <p:txBody>
          <a:bodyPr/>
          <a:lstStyle/>
          <a:p>
            <a:pPr>
              <a:buNone/>
            </a:pPr>
            <a:r>
              <a:rPr lang="en-AU" dirty="0" smtClean="0"/>
              <a:t>	</a:t>
            </a:r>
            <a:endParaRPr lang="en-AU"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3717032"/>
            <a:ext cx="2343645" cy="3140968"/>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2555776" y="2706106"/>
            <a:ext cx="2448272" cy="3652006"/>
          </a:xfrm>
          <a:prstGeom prst="rect">
            <a:avLst/>
          </a:prstGeom>
          <a:noFill/>
          <a:ln w="9525">
            <a:noFill/>
            <a:miter lim="800000"/>
            <a:headEnd/>
            <a:tailEnd/>
          </a:ln>
        </p:spPr>
      </p:pic>
      <p:pic>
        <p:nvPicPr>
          <p:cNvPr id="7172" name="Picture 4"/>
          <p:cNvPicPr>
            <a:picLocks noGrp="1" noChangeAspect="1" noChangeArrowheads="1"/>
          </p:cNvPicPr>
          <p:nvPr>
            <p:ph idx="1"/>
          </p:nvPr>
        </p:nvPicPr>
        <p:blipFill>
          <a:blip r:embed="rId4" cstate="print"/>
          <a:srcRect/>
          <a:stretch>
            <a:fillRect/>
          </a:stretch>
        </p:blipFill>
        <p:spPr bwMode="auto">
          <a:xfrm>
            <a:off x="1" y="0"/>
            <a:ext cx="2843808" cy="3945598"/>
          </a:xfrm>
          <a:prstGeom prst="rect">
            <a:avLst/>
          </a:prstGeom>
          <a:noFill/>
          <a:ln w="9525">
            <a:noFill/>
            <a:miter lim="800000"/>
            <a:headEnd/>
            <a:tailEnd/>
          </a:ln>
        </p:spPr>
      </p:pic>
      <p:sp>
        <p:nvSpPr>
          <p:cNvPr id="2" name="Title 1"/>
          <p:cNvSpPr>
            <a:spLocks noGrp="1"/>
          </p:cNvSpPr>
          <p:nvPr>
            <p:ph type="title"/>
          </p:nvPr>
        </p:nvSpPr>
        <p:spPr>
          <a:xfrm>
            <a:off x="5148064" y="274638"/>
            <a:ext cx="3538736" cy="6250706"/>
          </a:xfrm>
        </p:spPr>
        <p:txBody>
          <a:bodyPr>
            <a:normAutofit/>
          </a:bodyPr>
          <a:lstStyle/>
          <a:p>
            <a:r>
              <a:rPr lang="en-AU" dirty="0"/>
              <a:t/>
            </a:r>
            <a:br>
              <a:rPr lang="en-AU" dirty="0"/>
            </a:br>
            <a:r>
              <a:rPr lang="en-AU" dirty="0"/>
              <a:t/>
            </a:r>
            <a:br>
              <a:rPr lang="en-AU" dirty="0"/>
            </a:br>
            <a:r>
              <a:rPr lang="en-AU" dirty="0" smtClean="0"/>
              <a:t> </a:t>
            </a:r>
            <a:r>
              <a:rPr lang="en-AU" dirty="0"/>
              <a:t>St. Mary, the Archangels, the Angels, and St. John the Baptist. </a:t>
            </a:r>
            <a:br>
              <a:rPr lang="en-AU" dirty="0"/>
            </a:br>
            <a:r>
              <a:rPr lang="en-AU" dirty="0"/>
              <a:t/>
            </a:r>
            <a:br>
              <a:rPr lang="en-AU" dirty="0"/>
            </a:br>
            <a:endParaRPr lang="en-AU"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731</Words>
  <Application>Microsoft Office PowerPoint</Application>
  <PresentationFormat>On-screen Show (4:3)</PresentationFormat>
  <Paragraphs>33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Intercessions </vt:lpstr>
      <vt:lpstr>What is intercession</vt:lpstr>
      <vt:lpstr>Slide 3</vt:lpstr>
      <vt:lpstr>Slide 4</vt:lpstr>
      <vt:lpstr> The Redemptive Intercession </vt:lpstr>
      <vt:lpstr>Slide 6</vt:lpstr>
      <vt:lpstr>Slide 7</vt:lpstr>
      <vt:lpstr>Other Intercessors</vt:lpstr>
      <vt:lpstr>   St. Mary, the Archangels, the Angels, and St. John the Baptist.   </vt:lpstr>
      <vt:lpstr> Disciples, Apostles, Prophets, Martyrs, Saints, and all those who please God (past, present, and future) in their deeds. </vt:lpstr>
      <vt:lpstr> How do we Know there is Intercessions?  </vt:lpstr>
      <vt:lpstr>Slide 12</vt:lpstr>
      <vt:lpstr>Slide 13</vt:lpstr>
      <vt:lpstr>Slide 14</vt:lpstr>
      <vt:lpstr>Slide 15</vt:lpstr>
      <vt:lpstr>Slide 16</vt:lpstr>
      <vt:lpstr>Slide 17</vt:lpstr>
      <vt:lpstr>Slide 18</vt:lpstr>
      <vt:lpstr> What Can Intercessors Do?  </vt:lpstr>
      <vt:lpstr>   1. Intercede: St. Mary, Angels, Archangels, John the Baptist Intercede in our behalf to the Lord.   </vt:lpstr>
      <vt:lpstr>2. Pray: All the others pray on our behalf before the Lord. </vt:lpstr>
      <vt:lpstr> Intercession In the Church </vt:lpstr>
      <vt:lpstr> Value of Intercessions </vt:lpstr>
      <vt:lpstr> Examples from the Old Testament  </vt:lpstr>
      <vt:lpstr>Slide 25</vt:lpstr>
      <vt:lpstr>Slide 26</vt:lpstr>
      <vt:lpstr> Examples from the New Testament  </vt:lpstr>
      <vt:lpstr>Slide 28</vt:lpstr>
      <vt:lpstr>Slide 29</vt:lpstr>
      <vt:lpstr>Conclusion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Georgy</dc:creator>
  <cp:lastModifiedBy>Georgy</cp:lastModifiedBy>
  <cp:revision>17</cp:revision>
  <dcterms:created xsi:type="dcterms:W3CDTF">2011-10-29T05:38:12Z</dcterms:created>
  <dcterms:modified xsi:type="dcterms:W3CDTF">2011-10-29T07:48:46Z</dcterms:modified>
</cp:coreProperties>
</file>