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5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6DFF08F-DC6B-4601-B491-B0F83F6DD2DA}" type="datetimeFigureOut">
              <a:rPr lang="en-US" smtClean="0"/>
              <a:t>3/20/2018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389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877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pPr/>
              <a:t>3/20/2018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0688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pPr/>
              <a:t>3/20/2018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latin typeface="Times New Roman" pitchFamily="18" charset="0"/>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latin typeface="Times New Roman" pitchFamily="18" charset="0"/>
              </a:rPr>
              <a:t>”</a:t>
            </a:r>
          </a:p>
        </p:txBody>
      </p:sp>
    </p:spTree>
    <p:extLst>
      <p:ext uri="{BB962C8B-B14F-4D97-AF65-F5344CB8AC3E}">
        <p14:creationId xmlns:p14="http://schemas.microsoft.com/office/powerpoint/2010/main" val="244109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6DFF08F-DC6B-4601-B491-B0F83F6DD2DA}" type="datetimeFigureOut">
              <a:rPr lang="en-US" smtClean="0"/>
              <a:pPr/>
              <a:t>3/20/2018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5758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54829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4065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4557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6DFF08F-DC6B-4601-B491-B0F83F6DD2DA}" type="datetimeFigureOut">
              <a:rPr lang="en-US" smtClean="0"/>
              <a:t>3/20/2018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37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6219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6DFF08F-DC6B-4601-B491-B0F83F6DD2DA}" type="datetimeFigureOut">
              <a:rPr lang="en-US" smtClean="0"/>
              <a:t>3/20/2018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77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495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562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8033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936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1488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916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latin typeface="Times New Roman" pitchFamily="18" charset="0"/>
              </a:defRPr>
            </a:lvl1pPr>
          </a:lstStyle>
          <a:p>
            <a:fld id="{96DFF08F-DC6B-4601-B491-B0F83F6DD2DA}" type="datetimeFigureOut">
              <a:rPr lang="en-US" smtClean="0"/>
              <a:pPr/>
              <a:t>3/20/2018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latin typeface="Times New Roman" pitchFamily="18"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14928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Times New Roman"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Times New Roman"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imes New Roman"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Times New Roman"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A506B6-C970-4A29-B38C-AD4541F6D13E}"/>
              </a:ext>
            </a:extLst>
          </p:cNvPr>
          <p:cNvSpPr>
            <a:spLocks noGrp="1"/>
          </p:cNvSpPr>
          <p:nvPr>
            <p:ph type="ctrTitle"/>
          </p:nvPr>
        </p:nvSpPr>
        <p:spPr/>
        <p:txBody>
          <a:bodyPr>
            <a:normAutofit/>
          </a:bodyPr>
          <a:lstStyle/>
          <a:p>
            <a:pPr algn="ctr"/>
            <a:r>
              <a:rPr lang="en-US" sz="4400" cap="none" dirty="0">
                <a:solidFill>
                  <a:srgbClr val="FF0000"/>
                </a:solidFill>
                <a:latin typeface="Times New Roman" panose="02020603050405020304" pitchFamily="18" charset="0"/>
                <a:cs typeface="Times New Roman" panose="02020603050405020304" pitchFamily="18" charset="0"/>
              </a:rPr>
              <a:t>Virtues</a:t>
            </a:r>
            <a:endParaRPr lang="en-US" sz="4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927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CB613D-1EEB-4E84-81EF-1AAA1B9709F7}"/>
              </a:ext>
            </a:extLst>
          </p:cNvPr>
          <p:cNvSpPr>
            <a:spLocks noGrp="1"/>
          </p:cNvSpPr>
          <p:nvPr>
            <p:ph idx="1"/>
          </p:nvPr>
        </p:nvSpPr>
        <p:spPr>
          <a:xfrm>
            <a:off x="2020329" y="1742303"/>
            <a:ext cx="7000103" cy="3546389"/>
          </a:xfrm>
        </p:spPr>
        <p:txBody>
          <a:bodyPr>
            <a:normAutofit lnSpcReduction="10000"/>
          </a:bodyPr>
          <a:lstStyle/>
          <a:p>
            <a:pPr marL="0" indent="0" algn="ctr">
              <a:buNone/>
            </a:pPr>
            <a:r>
              <a:rPr lang="en-US" i="1" dirty="0">
                <a:latin typeface="Times New Roman" panose="02020603050405020304" pitchFamily="18" charset="0"/>
                <a:cs typeface="Times New Roman" panose="02020603050405020304" pitchFamily="18" charset="0"/>
              </a:rPr>
              <a:t>The fool says in his heart, </a:t>
            </a:r>
          </a:p>
          <a:p>
            <a:pPr marL="0" indent="0" algn="ctr">
              <a:buNone/>
            </a:pPr>
            <a:r>
              <a:rPr lang="en-US" i="1" dirty="0">
                <a:latin typeface="Times New Roman" panose="02020603050405020304" pitchFamily="18" charset="0"/>
                <a:cs typeface="Times New Roman" panose="02020603050405020304" pitchFamily="18" charset="0"/>
              </a:rPr>
              <a:t>“There is no God.” </a:t>
            </a:r>
          </a:p>
          <a:p>
            <a:pPr marL="0" indent="0" algn="ctr">
              <a:buNone/>
            </a:pPr>
            <a:r>
              <a:rPr lang="en-US" i="1" dirty="0">
                <a:latin typeface="Times New Roman" panose="02020603050405020304" pitchFamily="18" charset="0"/>
                <a:cs typeface="Times New Roman" panose="02020603050405020304" pitchFamily="18" charset="0"/>
              </a:rPr>
              <a:t>They are corrupt, </a:t>
            </a:r>
          </a:p>
          <a:p>
            <a:pPr marL="0" indent="0" algn="ctr">
              <a:buNone/>
            </a:pPr>
            <a:r>
              <a:rPr lang="en-US" i="1" dirty="0">
                <a:latin typeface="Times New Roman" panose="02020603050405020304" pitchFamily="18" charset="0"/>
                <a:cs typeface="Times New Roman" panose="02020603050405020304" pitchFamily="18" charset="0"/>
              </a:rPr>
              <a:t>they do abominable deeds, </a:t>
            </a:r>
          </a:p>
          <a:p>
            <a:pPr marL="0" indent="0" algn="ctr">
              <a:buNone/>
            </a:pPr>
            <a:r>
              <a:rPr lang="en-US" i="1" dirty="0">
                <a:latin typeface="Times New Roman" panose="02020603050405020304" pitchFamily="18" charset="0"/>
                <a:cs typeface="Times New Roman" panose="02020603050405020304" pitchFamily="18" charset="0"/>
              </a:rPr>
              <a:t>there is none that does good.</a:t>
            </a:r>
          </a:p>
          <a:p>
            <a:pPr marL="0" indent="0" algn="ctr">
              <a:buNone/>
            </a:pPr>
            <a:r>
              <a:rPr lang="en-US" i="1" dirty="0">
                <a:latin typeface="Times New Roman" panose="02020603050405020304" pitchFamily="18" charset="0"/>
                <a:cs typeface="Times New Roman" panose="02020603050405020304" pitchFamily="18" charset="0"/>
              </a:rPr>
              <a:t>The Lord looks down from heaven upon the children of men,</a:t>
            </a:r>
          </a:p>
          <a:p>
            <a:pPr marL="0" indent="0" algn="ctr">
              <a:buNone/>
            </a:pPr>
            <a:r>
              <a:rPr lang="en-US" i="1" dirty="0">
                <a:latin typeface="Times New Roman" panose="02020603050405020304" pitchFamily="18" charset="0"/>
                <a:cs typeface="Times New Roman" panose="02020603050405020304" pitchFamily="18" charset="0"/>
              </a:rPr>
              <a:t>to see if there are any that act wisely that seek after God. </a:t>
            </a:r>
          </a:p>
          <a:p>
            <a:pPr marL="0" indent="0" algn="ctr">
              <a:buNone/>
            </a:pP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Pss</a:t>
            </a:r>
            <a:r>
              <a:rPr lang="en-US" dirty="0">
                <a:latin typeface="Times New Roman" panose="02020603050405020304" pitchFamily="18" charset="0"/>
                <a:cs typeface="Times New Roman" panose="02020603050405020304" pitchFamily="18" charset="0"/>
              </a:rPr>
              <a:t> 14.1–2, 53.1–2)</a:t>
            </a:r>
          </a:p>
          <a:p>
            <a:pPr marL="0" indent="0" algn="ctr">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07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8961FF-8626-4821-8672-ADABA0C9D7E8}"/>
              </a:ext>
            </a:extLst>
          </p:cNvPr>
          <p:cNvSpPr>
            <a:spLocks noGrp="1"/>
          </p:cNvSpPr>
          <p:nvPr>
            <p:ph idx="1"/>
          </p:nvPr>
        </p:nvSpPr>
        <p:spPr>
          <a:xfrm>
            <a:off x="685800" y="1297460"/>
            <a:ext cx="10820400" cy="4921226"/>
          </a:xfrm>
        </p:spPr>
        <p:txBody>
          <a:bodyPr>
            <a:normAutofit lnSpcReduction="10000"/>
          </a:bodyPr>
          <a:lstStyle/>
          <a:p>
            <a:pPr marL="0" indent="0" algn="ctr" fontAlgn="base">
              <a:buNone/>
            </a:pPr>
            <a:r>
              <a:rPr lang="en-US" dirty="0">
                <a:latin typeface="Times New Roman" panose="02020603050405020304" pitchFamily="18" charset="0"/>
                <a:cs typeface="Times New Roman" panose="02020603050405020304" pitchFamily="18" charset="0"/>
              </a:rPr>
              <a:t>Man was made to </a:t>
            </a:r>
            <a:r>
              <a:rPr lang="en-US" b="1" i="1" dirty="0">
                <a:solidFill>
                  <a:srgbClr val="FFC000"/>
                </a:solidFill>
                <a:latin typeface="Times New Roman" panose="02020603050405020304" pitchFamily="18" charset="0"/>
                <a:cs typeface="Times New Roman" panose="02020603050405020304" pitchFamily="18" charset="0"/>
              </a:rPr>
              <a:t>have faith in God</a:t>
            </a:r>
            <a:r>
              <a:rPr lang="en-US" dirty="0">
                <a:latin typeface="Times New Roman" panose="02020603050405020304" pitchFamily="18" charset="0"/>
                <a:cs typeface="Times New Roman" panose="02020603050405020304" pitchFamily="18" charset="0"/>
              </a:rPr>
              <a:t>. </a:t>
            </a:r>
          </a:p>
          <a:p>
            <a:pPr fontAlgn="base">
              <a:buFont typeface="Wingdings" panose="05000000000000000000" pitchFamily="2" charset="2"/>
              <a:buChar char="v"/>
            </a:pPr>
            <a:r>
              <a:rPr lang="en-US" i="1" dirty="0">
                <a:latin typeface="Times New Roman" panose="02020603050405020304" pitchFamily="18" charset="0"/>
                <a:cs typeface="Times New Roman" panose="02020603050405020304" pitchFamily="18" charset="0"/>
              </a:rPr>
              <a:t>Not to believe in God </a:t>
            </a:r>
            <a:r>
              <a:rPr lang="en-US" dirty="0">
                <a:latin typeface="Times New Roman" panose="02020603050405020304" pitchFamily="18" charset="0"/>
                <a:cs typeface="Times New Roman" panose="02020603050405020304" pitchFamily="18" charset="0"/>
              </a:rPr>
              <a:t>is </a:t>
            </a:r>
            <a:r>
              <a:rPr lang="en-US" dirty="0">
                <a:solidFill>
                  <a:srgbClr val="0070C0"/>
                </a:solidFill>
                <a:latin typeface="Times New Roman" panose="02020603050405020304" pitchFamily="18" charset="0"/>
                <a:cs typeface="Times New Roman" panose="02020603050405020304" pitchFamily="18" charset="0"/>
              </a:rPr>
              <a:t>a perversion of human nature</a:t>
            </a:r>
            <a:r>
              <a:rPr lang="en-US" dirty="0">
                <a:latin typeface="Times New Roman" panose="02020603050405020304" pitchFamily="18" charset="0"/>
                <a:cs typeface="Times New Roman" panose="02020603050405020304" pitchFamily="18" charset="0"/>
              </a:rPr>
              <a:t> and </a:t>
            </a:r>
            <a:r>
              <a:rPr lang="en-US" dirty="0">
                <a:solidFill>
                  <a:srgbClr val="0070C0"/>
                </a:solidFill>
                <a:latin typeface="Times New Roman" panose="02020603050405020304" pitchFamily="18" charset="0"/>
                <a:cs typeface="Times New Roman" panose="02020603050405020304" pitchFamily="18" charset="0"/>
              </a:rPr>
              <a:t>the cause of all evils</a:t>
            </a:r>
            <a:r>
              <a:rPr lang="en-US" dirty="0">
                <a:latin typeface="Times New Roman" panose="02020603050405020304" pitchFamily="18" charset="0"/>
                <a:cs typeface="Times New Roman" panose="02020603050405020304" pitchFamily="18" charset="0"/>
              </a:rPr>
              <a:t>. </a:t>
            </a:r>
          </a:p>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a:t>
            </a:r>
            <a:r>
              <a:rPr lang="en-US" i="1" dirty="0">
                <a:latin typeface="Times New Roman" panose="02020603050405020304" pitchFamily="18" charset="0"/>
                <a:cs typeface="Times New Roman" panose="02020603050405020304" pitchFamily="18" charset="0"/>
              </a:rPr>
              <a:t>weakness and absence of faith in God</a:t>
            </a:r>
            <a:r>
              <a:rPr lang="en-US" dirty="0">
                <a:latin typeface="Times New Roman" panose="02020603050405020304" pitchFamily="18" charset="0"/>
                <a:cs typeface="Times New Roman" panose="02020603050405020304" pitchFamily="18" charset="0"/>
              </a:rPr>
              <a:t> is </a:t>
            </a:r>
            <a:r>
              <a:rPr lang="en-US" dirty="0">
                <a:solidFill>
                  <a:srgbClr val="0070C0"/>
                </a:solidFill>
                <a:latin typeface="Times New Roman" panose="02020603050405020304" pitchFamily="18" charset="0"/>
                <a:cs typeface="Times New Roman" panose="02020603050405020304" pitchFamily="18" charset="0"/>
              </a:rPr>
              <a:t>rooted in sin, impurity and pride</a:t>
            </a:r>
            <a:r>
              <a:rPr lang="en-US" dirty="0">
                <a:latin typeface="Times New Roman" panose="02020603050405020304" pitchFamily="18" charset="0"/>
                <a:cs typeface="Times New Roman" panose="02020603050405020304" pitchFamily="18" charset="0"/>
              </a:rPr>
              <a:t>. </a:t>
            </a:r>
          </a:p>
          <a:p>
            <a:pPr marL="0" indent="0" fontAlgn="base">
              <a:buNone/>
            </a:pPr>
            <a:endParaRPr lang="en-US" dirty="0">
              <a:latin typeface="Times New Roman" panose="02020603050405020304" pitchFamily="18" charset="0"/>
              <a:cs typeface="Times New Roman" panose="02020603050405020304" pitchFamily="18" charset="0"/>
            </a:endParaRPr>
          </a:p>
          <a:p>
            <a:pPr marL="0" indent="0" algn="ctr" fontAlgn="base">
              <a:buNone/>
            </a:pPr>
            <a:r>
              <a:rPr lang="en-US" dirty="0">
                <a:latin typeface="Times New Roman" panose="02020603050405020304" pitchFamily="18" charset="0"/>
                <a:cs typeface="Times New Roman" panose="02020603050405020304" pitchFamily="18" charset="0"/>
              </a:rPr>
              <a:t>It is </a:t>
            </a:r>
            <a:r>
              <a:rPr lang="en-US" i="1" dirty="0">
                <a:latin typeface="Times New Roman" panose="02020603050405020304" pitchFamily="18" charset="0"/>
                <a:cs typeface="Times New Roman" panose="02020603050405020304" pitchFamily="18" charset="0"/>
              </a:rPr>
              <a:t>never</a:t>
            </a:r>
            <a:r>
              <a:rPr lang="en-US" dirty="0">
                <a:latin typeface="Times New Roman" panose="02020603050405020304" pitchFamily="18" charset="0"/>
                <a:cs typeface="Times New Roman" panose="02020603050405020304" pitchFamily="18" charset="0"/>
              </a:rPr>
              <a:t> simply the result of an </a:t>
            </a:r>
            <a:r>
              <a:rPr lang="en-US" dirty="0">
                <a:solidFill>
                  <a:srgbClr val="92D050"/>
                </a:solidFill>
                <a:latin typeface="Times New Roman" panose="02020603050405020304" pitchFamily="18" charset="0"/>
                <a:cs typeface="Times New Roman" panose="02020603050405020304" pitchFamily="18" charset="0"/>
              </a:rPr>
              <a:t>intellectual mistake or mental confusion</a:t>
            </a:r>
            <a:r>
              <a:rPr lang="en-US" dirty="0">
                <a:latin typeface="Times New Roman" panose="02020603050405020304" pitchFamily="18" charset="0"/>
                <a:cs typeface="Times New Roman" panose="02020603050405020304" pitchFamily="18" charset="0"/>
              </a:rPr>
              <a:t>. </a:t>
            </a:r>
          </a:p>
          <a:p>
            <a:pPr marL="0" indent="0" algn="ctr" fontAlgn="base">
              <a:buNone/>
            </a:pPr>
            <a:r>
              <a:rPr lang="en-US" dirty="0">
                <a:latin typeface="Times New Roman" panose="02020603050405020304" pitchFamily="18" charset="0"/>
                <a:cs typeface="Times New Roman" panose="02020603050405020304" pitchFamily="18" charset="0"/>
              </a:rPr>
              <a:t>It is </a:t>
            </a:r>
            <a:r>
              <a:rPr lang="en-US" i="1" dirty="0">
                <a:latin typeface="Times New Roman" panose="02020603050405020304" pitchFamily="18" charset="0"/>
                <a:cs typeface="Times New Roman" panose="02020603050405020304" pitchFamily="18" charset="0"/>
              </a:rPr>
              <a:t>always</a:t>
            </a:r>
            <a:r>
              <a:rPr lang="en-US" dirty="0">
                <a:latin typeface="Times New Roman" panose="02020603050405020304" pitchFamily="18" charset="0"/>
                <a:cs typeface="Times New Roman" panose="02020603050405020304" pitchFamily="18" charset="0"/>
              </a:rPr>
              <a:t> the result of…</a:t>
            </a:r>
          </a:p>
          <a:p>
            <a:pPr marL="0" indent="0" algn="ctr" fontAlgn="base">
              <a:buNone/>
            </a:pPr>
            <a:r>
              <a:rPr lang="en-US" dirty="0">
                <a:latin typeface="Times New Roman" panose="02020603050405020304" pitchFamily="18" charset="0"/>
                <a:cs typeface="Times New Roman" panose="02020603050405020304" pitchFamily="18" charset="0"/>
              </a:rPr>
              <a:t> the </a:t>
            </a:r>
            <a:r>
              <a:rPr lang="en-US" dirty="0">
                <a:solidFill>
                  <a:srgbClr val="92D050"/>
                </a:solidFill>
                <a:latin typeface="Times New Roman" panose="02020603050405020304" pitchFamily="18" charset="0"/>
                <a:cs typeface="Times New Roman" panose="02020603050405020304" pitchFamily="18" charset="0"/>
              </a:rPr>
              <a:t>suppression of the truth through wickedness</a:t>
            </a:r>
            <a:r>
              <a:rPr lang="en-US" dirty="0">
                <a:latin typeface="Times New Roman" panose="02020603050405020304" pitchFamily="18" charset="0"/>
                <a:cs typeface="Times New Roman" panose="02020603050405020304" pitchFamily="18" charset="0"/>
              </a:rPr>
              <a:t>, </a:t>
            </a:r>
          </a:p>
          <a:p>
            <a:pPr marL="0" indent="0" algn="ctr" fontAlgn="base">
              <a:buNone/>
            </a:pPr>
            <a:r>
              <a:rPr lang="en-US" dirty="0">
                <a:latin typeface="Times New Roman" panose="02020603050405020304" pitchFamily="18" charset="0"/>
                <a:cs typeface="Times New Roman" panose="02020603050405020304" pitchFamily="18" charset="0"/>
              </a:rPr>
              <a:t>the exchange of God’s truth for a lie, </a:t>
            </a:r>
          </a:p>
          <a:p>
            <a:pPr marL="0" indent="0" algn="ctr" fontAlgn="base">
              <a:buNone/>
            </a:pPr>
            <a:r>
              <a:rPr lang="en-US" dirty="0">
                <a:latin typeface="Times New Roman" panose="02020603050405020304" pitchFamily="18" charset="0"/>
                <a:cs typeface="Times New Roman" panose="02020603050405020304" pitchFamily="18" charset="0"/>
              </a:rPr>
              <a:t>the refusal, </a:t>
            </a:r>
          </a:p>
          <a:p>
            <a:pPr marL="0" indent="0" algn="ctr" fontAlgn="base">
              <a:buNone/>
            </a:pPr>
            <a:r>
              <a:rPr lang="en-US" dirty="0">
                <a:latin typeface="Times New Roman" panose="02020603050405020304" pitchFamily="18" charset="0"/>
                <a:cs typeface="Times New Roman" panose="02020603050405020304" pitchFamily="18" charset="0"/>
              </a:rPr>
              <a:t>…consciously or unconsciously…</a:t>
            </a:r>
          </a:p>
          <a:p>
            <a:pPr marL="0" indent="0" algn="ctr" fontAlgn="base">
              <a:buNone/>
            </a:pPr>
            <a:r>
              <a:rPr lang="en-US" dirty="0">
                <a:latin typeface="Times New Roman" panose="02020603050405020304" pitchFamily="18" charset="0"/>
                <a:cs typeface="Times New Roman" panose="02020603050405020304" pitchFamily="18" charset="0"/>
              </a:rPr>
              <a:t>to </a:t>
            </a:r>
            <a:r>
              <a:rPr lang="en-US" u="sng" dirty="0">
                <a:solidFill>
                  <a:srgbClr val="FF0000"/>
                </a:solidFill>
                <a:latin typeface="Times New Roman" panose="02020603050405020304" pitchFamily="18" charset="0"/>
                <a:cs typeface="Times New Roman" panose="02020603050405020304" pitchFamily="18" charset="0"/>
              </a:rPr>
              <a:t>acknowledge God with honor and thanksgiving</a:t>
            </a:r>
            <a:r>
              <a:rPr lang="en-US" dirty="0">
                <a:latin typeface="Times New Roman" panose="02020603050405020304" pitchFamily="18" charset="0"/>
                <a:cs typeface="Times New Roman" panose="02020603050405020304" pitchFamily="18" charset="0"/>
              </a:rPr>
              <a:t> </a:t>
            </a:r>
          </a:p>
          <a:p>
            <a:pPr marL="0" indent="0" algn="ctr" fontAlgn="base">
              <a:buNone/>
            </a:pPr>
            <a:r>
              <a:rPr lang="en-US" dirty="0">
                <a:latin typeface="Times New Roman" panose="02020603050405020304" pitchFamily="18" charset="0"/>
                <a:cs typeface="Times New Roman" panose="02020603050405020304" pitchFamily="18" charset="0"/>
              </a:rPr>
              <a:t>(cf. Rom 1).</a:t>
            </a:r>
          </a:p>
        </p:txBody>
      </p:sp>
    </p:spTree>
    <p:extLst>
      <p:ext uri="{BB962C8B-B14F-4D97-AF65-F5344CB8AC3E}">
        <p14:creationId xmlns:p14="http://schemas.microsoft.com/office/powerpoint/2010/main" val="304907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590AB1F-48F1-4BC4-9C9A-BACF16421378}"/>
              </a:ext>
            </a:extLst>
          </p:cNvPr>
          <p:cNvSpPr>
            <a:spLocks noGrp="1"/>
          </p:cNvSpPr>
          <p:nvPr>
            <p:ph idx="1"/>
          </p:nvPr>
        </p:nvSpPr>
        <p:spPr>
          <a:xfrm>
            <a:off x="685800" y="1359244"/>
            <a:ext cx="10820400" cy="4522572"/>
          </a:xfrm>
        </p:spPr>
        <p:txBody>
          <a:bodyPr>
            <a:normAutofit/>
          </a:bodyPr>
          <a:lstStyle/>
          <a:p>
            <a:pPr marL="0" indent="0" algn="ctr" fontAlgn="base">
              <a:buNone/>
            </a:pPr>
            <a:r>
              <a:rPr lang="en-US" dirty="0">
                <a:latin typeface="Times New Roman" panose="02020603050405020304" pitchFamily="18" charset="0"/>
                <a:cs typeface="Times New Roman" panose="02020603050405020304" pitchFamily="18" charset="0"/>
              </a:rPr>
              <a:t>You shall indeed hear but never understand, </a:t>
            </a:r>
          </a:p>
          <a:p>
            <a:pPr marL="0" indent="0" algn="ctr" fontAlgn="base">
              <a:buNone/>
            </a:pPr>
            <a:r>
              <a:rPr lang="en-US" dirty="0">
                <a:latin typeface="Times New Roman" panose="02020603050405020304" pitchFamily="18" charset="0"/>
                <a:cs typeface="Times New Roman" panose="02020603050405020304" pitchFamily="18" charset="0"/>
              </a:rPr>
              <a:t>and you shall see, but never perceive. </a:t>
            </a:r>
          </a:p>
          <a:p>
            <a:pPr marL="0" indent="0" algn="ctr" fontAlgn="base">
              <a:buNone/>
            </a:pPr>
            <a:r>
              <a:rPr lang="en-US" dirty="0">
                <a:latin typeface="Times New Roman" panose="02020603050405020304" pitchFamily="18" charset="0"/>
                <a:cs typeface="Times New Roman" panose="02020603050405020304" pitchFamily="18" charset="0"/>
              </a:rPr>
              <a:t>For this,  </a:t>
            </a:r>
          </a:p>
          <a:p>
            <a:pPr marL="0" indent="0" algn="ctr" fontAlgn="base">
              <a:buNone/>
            </a:pPr>
            <a:r>
              <a:rPr lang="en-US" dirty="0">
                <a:latin typeface="Times New Roman" panose="02020603050405020304" pitchFamily="18" charset="0"/>
                <a:cs typeface="Times New Roman" panose="02020603050405020304" pitchFamily="18" charset="0"/>
              </a:rPr>
              <a:t>people’s heart has drawn dull, </a:t>
            </a:r>
          </a:p>
          <a:p>
            <a:pPr marL="0" indent="0" algn="ctr" fontAlgn="base">
              <a:buNone/>
            </a:pPr>
            <a:r>
              <a:rPr lang="en-US" dirty="0">
                <a:latin typeface="Times New Roman" panose="02020603050405020304" pitchFamily="18" charset="0"/>
                <a:cs typeface="Times New Roman" panose="02020603050405020304" pitchFamily="18" charset="0"/>
              </a:rPr>
              <a:t>and their ears are heavy of hearing, </a:t>
            </a:r>
          </a:p>
          <a:p>
            <a:pPr marL="0" indent="0" algn="ctr" fontAlgn="base">
              <a:buNone/>
            </a:pPr>
            <a:r>
              <a:rPr lang="en-US" dirty="0">
                <a:latin typeface="Times New Roman" panose="02020603050405020304" pitchFamily="18" charset="0"/>
                <a:cs typeface="Times New Roman" panose="02020603050405020304" pitchFamily="18" charset="0"/>
              </a:rPr>
              <a:t>and their eyes they have closed, </a:t>
            </a:r>
          </a:p>
          <a:p>
            <a:pPr marL="0" indent="0" algn="ctr" fontAlgn="base">
              <a:buNone/>
            </a:pPr>
            <a:r>
              <a:rPr lang="en-US" dirty="0">
                <a:latin typeface="Times New Roman" panose="02020603050405020304" pitchFamily="18" charset="0"/>
                <a:cs typeface="Times New Roman" panose="02020603050405020304" pitchFamily="18" charset="0"/>
              </a:rPr>
              <a:t>lest they should perceive with their eyes and bear with their ears, </a:t>
            </a:r>
          </a:p>
          <a:p>
            <a:pPr marL="0" indent="0" algn="ctr" fontAlgn="base">
              <a:buNone/>
            </a:pPr>
            <a:r>
              <a:rPr lang="en-US" dirty="0">
                <a:latin typeface="Times New Roman" panose="02020603050405020304" pitchFamily="18" charset="0"/>
                <a:cs typeface="Times New Roman" panose="02020603050405020304" pitchFamily="18" charset="0"/>
              </a:rPr>
              <a:t>understand with their heart, </a:t>
            </a:r>
          </a:p>
          <a:p>
            <a:pPr marL="0" indent="0" algn="ctr" fontAlgn="base">
              <a:buNone/>
            </a:pPr>
            <a:r>
              <a:rPr lang="en-US" dirty="0">
                <a:latin typeface="Times New Roman" panose="02020603050405020304" pitchFamily="18" charset="0"/>
                <a:cs typeface="Times New Roman" panose="02020603050405020304" pitchFamily="18" charset="0"/>
              </a:rPr>
              <a:t>and </a:t>
            </a:r>
            <a:r>
              <a:rPr lang="en-US" dirty="0">
                <a:solidFill>
                  <a:srgbClr val="FF0000"/>
                </a:solidFill>
                <a:latin typeface="Times New Roman" panose="02020603050405020304" pitchFamily="18" charset="0"/>
                <a:cs typeface="Times New Roman" panose="02020603050405020304" pitchFamily="18" charset="0"/>
              </a:rPr>
              <a:t>turn to Me to heal them </a:t>
            </a:r>
          </a:p>
          <a:p>
            <a:pPr marL="0" indent="0" algn="ctr" fontAlgn="base">
              <a:buNone/>
            </a:pPr>
            <a:r>
              <a:rPr lang="en-US" sz="1800" dirty="0">
                <a:latin typeface="Times New Roman" panose="02020603050405020304" pitchFamily="18" charset="0"/>
                <a:cs typeface="Times New Roman" panose="02020603050405020304" pitchFamily="18" charset="0"/>
              </a:rPr>
              <a:t>(Is 6.9–10, Mt 13.14–15)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80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8269F6-6B94-43EC-A0E0-46E7F195269A}"/>
              </a:ext>
            </a:extLst>
          </p:cNvPr>
          <p:cNvSpPr>
            <a:spLocks noGrp="1"/>
          </p:cNvSpPr>
          <p:nvPr>
            <p:ph idx="1"/>
          </p:nvPr>
        </p:nvSpPr>
        <p:spPr/>
        <p:txBody>
          <a:bodyPr/>
          <a:lstStyle/>
          <a:p>
            <a:pPr marL="0" indent="0" algn="ctr" fontAlgn="base">
              <a:buNone/>
            </a:pPr>
            <a:endParaRPr lang="en-US" sz="1800" dirty="0">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spiritual person lives “</a:t>
            </a:r>
            <a:r>
              <a:rPr lang="en-US" i="1" dirty="0">
                <a:solidFill>
                  <a:srgbClr val="FFC000"/>
                </a:solidFill>
                <a:latin typeface="Times New Roman" panose="02020603050405020304" pitchFamily="18" charset="0"/>
                <a:cs typeface="Times New Roman" panose="02020603050405020304" pitchFamily="18" charset="0"/>
              </a:rPr>
              <a:t>by faith in the Son of God</a:t>
            </a:r>
            <a:r>
              <a:rPr lang="en-US" dirty="0">
                <a:latin typeface="Times New Roman" panose="02020603050405020304" pitchFamily="18" charset="0"/>
                <a:cs typeface="Times New Roman" panose="02020603050405020304" pitchFamily="18" charset="0"/>
              </a:rPr>
              <a:t>, who loved me and gave Himself for me” (Gal 2.20). </a:t>
            </a:r>
          </a:p>
          <a:p>
            <a:pPr marL="0" indent="0" fontAlgn="base">
              <a:buNone/>
            </a:pPr>
            <a:endParaRPr lang="en-US" dirty="0">
              <a:latin typeface="Times New Roman" panose="02020603050405020304" pitchFamily="18" charset="0"/>
              <a:cs typeface="Times New Roman" panose="02020603050405020304" pitchFamily="18" charset="0"/>
            </a:endParaRPr>
          </a:p>
          <a:p>
            <a:pPr marL="0" indent="0" algn="ctr" fontAlgn="base">
              <a:buNone/>
            </a:pPr>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spiritual person</a:t>
            </a:r>
            <a:r>
              <a:rPr lang="en-US" dirty="0">
                <a:latin typeface="Times New Roman" panose="02020603050405020304" pitchFamily="18" charset="0"/>
                <a:cs typeface="Times New Roman" panose="02020603050405020304" pitchFamily="18" charset="0"/>
              </a:rPr>
              <a:t> is the one who, by the grace of God’s Spirit, </a:t>
            </a:r>
            <a:r>
              <a:rPr lang="en-US" dirty="0">
                <a:solidFill>
                  <a:srgbClr val="FF0000"/>
                </a:solidFill>
                <a:latin typeface="Times New Roman" panose="02020603050405020304" pitchFamily="18" charset="0"/>
                <a:cs typeface="Times New Roman" panose="02020603050405020304" pitchFamily="18" charset="0"/>
              </a:rPr>
              <a:t>is faithful in all things</a:t>
            </a:r>
            <a:r>
              <a:rPr lang="en-US" dirty="0">
                <a:latin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887806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D62FEA-A4AD-4BF1-86A3-266021AF52B4}"/>
              </a:ext>
            </a:extLst>
          </p:cNvPr>
          <p:cNvSpPr>
            <a:spLocks noGrp="1"/>
          </p:cNvSpPr>
          <p:nvPr>
            <p:ph idx="1"/>
          </p:nvPr>
        </p:nvSpPr>
        <p:spPr>
          <a:xfrm>
            <a:off x="4788244" y="3034821"/>
            <a:ext cx="1872049" cy="573354"/>
          </a:xfrm>
        </p:spPr>
        <p:txBody>
          <a:bodyPr>
            <a:normAutofit/>
          </a:bodyPr>
          <a:lstStyle/>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God Bless</a:t>
            </a:r>
          </a:p>
        </p:txBody>
      </p:sp>
    </p:spTree>
    <p:extLst>
      <p:ext uri="{BB962C8B-B14F-4D97-AF65-F5344CB8AC3E}">
        <p14:creationId xmlns:p14="http://schemas.microsoft.com/office/powerpoint/2010/main" val="302209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E686E0-42BE-43E4-8FED-ADB2D8A02F0C}"/>
              </a:ext>
            </a:extLst>
          </p:cNvPr>
          <p:cNvSpPr>
            <a:spLocks noGrp="1"/>
          </p:cNvSpPr>
          <p:nvPr>
            <p:ph idx="1"/>
          </p:nvPr>
        </p:nvSpPr>
        <p:spPr>
          <a:xfrm>
            <a:off x="685800" y="1322174"/>
            <a:ext cx="10820400" cy="4896512"/>
          </a:xfrm>
        </p:spPr>
        <p:txBody>
          <a:bodyPr/>
          <a:lstStyle/>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In addition to the beatitudes of Jesus, there are many fruits of the Holy Spirit enumerated in the apostolic scriptures …</a:t>
            </a:r>
          </a:p>
          <a:p>
            <a:pPr marL="0" indent="0" fontAlgn="base">
              <a:buNone/>
            </a:pPr>
            <a:r>
              <a:rPr lang="en-US" dirty="0">
                <a:latin typeface="Times New Roman" panose="02020603050405020304" pitchFamily="18" charset="0"/>
                <a:cs typeface="Times New Roman" panose="02020603050405020304" pitchFamily="18" charset="0"/>
              </a:rPr>
              <a:t>		These fruits of the Spirit are often called the </a:t>
            </a:r>
            <a:r>
              <a:rPr lang="en-US" i="1" dirty="0">
                <a:solidFill>
                  <a:srgbClr val="FF0000"/>
                </a:solidFill>
                <a:latin typeface="Times New Roman" panose="02020603050405020304" pitchFamily="18" charset="0"/>
                <a:cs typeface="Times New Roman" panose="02020603050405020304" pitchFamily="18" charset="0"/>
              </a:rPr>
              <a:t>Christian virtues…</a:t>
            </a:r>
          </a:p>
          <a:p>
            <a:pPr marL="0" indent="0" fontAlgn="base">
              <a:buNone/>
            </a:pPr>
            <a:endParaRPr lang="en-US" i="1" dirty="0">
              <a:solidFill>
                <a:srgbClr val="FF0000"/>
              </a:solidFill>
              <a:latin typeface="Times New Roman" panose="02020603050405020304" pitchFamily="18" charset="0"/>
              <a:cs typeface="Times New Roman" panose="02020603050405020304" pitchFamily="18" charset="0"/>
            </a:endParaRPr>
          </a:p>
          <a:p>
            <a:pPr marL="0" indent="0" fontAlgn="base">
              <a:buNone/>
            </a:pPr>
            <a:r>
              <a:rPr lang="en-US" i="1" dirty="0">
                <a:solidFill>
                  <a:srgbClr val="FF0000"/>
                </a:solidFill>
                <a:latin typeface="Times New Roman" panose="02020603050405020304" pitchFamily="18" charset="0"/>
                <a:cs typeface="Times New Roman" panose="02020603050405020304" pitchFamily="18" charset="0"/>
              </a:rPr>
              <a:t>Christian Virtues: </a:t>
            </a:r>
            <a:r>
              <a:rPr lang="en-US" dirty="0">
                <a:latin typeface="Times New Roman" panose="02020603050405020304" pitchFamily="18" charset="0"/>
                <a:cs typeface="Times New Roman" panose="02020603050405020304" pitchFamily="18" charset="0"/>
              </a:rPr>
              <a:t>the powers and possessions of the mind and the heart which all men should have if they are truly human, fulfilling themselves as created in the image and likeness of God.</a:t>
            </a:r>
          </a:p>
          <a:p>
            <a:pPr marL="0" indent="0" fontAlgn="base">
              <a:buNone/>
            </a:pPr>
            <a:endParaRPr lang="en-US" dirty="0">
              <a:latin typeface="Times New Roman" panose="02020603050405020304" pitchFamily="18" charset="0"/>
              <a:cs typeface="Times New Roman" panose="02020603050405020304" pitchFamily="18" charset="0"/>
            </a:endParaRPr>
          </a:p>
          <a:p>
            <a:pPr marL="0" indent="0" algn="ctr" fontAlgn="base">
              <a:buNone/>
            </a:pPr>
            <a:r>
              <a:rPr lang="en-US" dirty="0">
                <a:latin typeface="Times New Roman" panose="02020603050405020304" pitchFamily="18" charset="0"/>
                <a:cs typeface="Times New Roman" panose="02020603050405020304" pitchFamily="18" charset="0"/>
              </a:rPr>
              <a:t>Generally speaking, all of the human virtues are </a:t>
            </a:r>
            <a:r>
              <a:rPr lang="en-US" b="1" i="1" dirty="0">
                <a:solidFill>
                  <a:srgbClr val="FFC000"/>
                </a:solidFill>
                <a:latin typeface="Times New Roman" panose="02020603050405020304" pitchFamily="18" charset="0"/>
                <a:cs typeface="Times New Roman" panose="02020603050405020304" pitchFamily="18" charset="0"/>
              </a:rPr>
              <a:t>attributes of God Himself</a:t>
            </a:r>
            <a:r>
              <a:rPr lang="en-US" dirty="0">
                <a:latin typeface="Times New Roman" panose="02020603050405020304" pitchFamily="18" charset="0"/>
                <a:cs typeface="Times New Roman" panose="02020603050405020304" pitchFamily="18" charset="0"/>
              </a:rPr>
              <a:t>. </a:t>
            </a:r>
          </a:p>
          <a:p>
            <a:pPr marL="0" indent="0" algn="ctr" fontAlgn="base">
              <a:buNone/>
            </a:pPr>
            <a:r>
              <a:rPr lang="en-US" dirty="0">
                <a:latin typeface="Times New Roman" panose="02020603050405020304" pitchFamily="18" charset="0"/>
                <a:cs typeface="Times New Roman" panose="02020603050405020304" pitchFamily="18" charset="0"/>
              </a:rPr>
              <a:t>They are the </a:t>
            </a:r>
            <a:r>
              <a:rPr lang="en-US" b="1" i="1" dirty="0">
                <a:solidFill>
                  <a:srgbClr val="FFC000"/>
                </a:solidFill>
                <a:latin typeface="Times New Roman" panose="02020603050405020304" pitchFamily="18" charset="0"/>
                <a:cs typeface="Times New Roman" panose="02020603050405020304" pitchFamily="18" charset="0"/>
              </a:rPr>
              <a:t>characteristics of Jesus Christ</a:t>
            </a:r>
            <a:r>
              <a:rPr lang="en-US" dirty="0">
                <a:latin typeface="Times New Roman" panose="02020603050405020304" pitchFamily="18" charset="0"/>
                <a:cs typeface="Times New Roman" panose="02020603050405020304" pitchFamily="18" charset="0"/>
              </a:rPr>
              <a:t>, the divine Son of God in human flesh. </a:t>
            </a:r>
          </a:p>
          <a:p>
            <a:pPr marL="0" indent="0" algn="ctr" fontAlgn="base">
              <a:buNone/>
            </a:pPr>
            <a:r>
              <a:rPr lang="en-US" dirty="0">
                <a:latin typeface="Times New Roman" panose="02020603050405020304" pitchFamily="18" charset="0"/>
                <a:cs typeface="Times New Roman" panose="02020603050405020304" pitchFamily="18" charset="0"/>
              </a:rPr>
              <a:t>They are the </a:t>
            </a:r>
            <a:r>
              <a:rPr lang="en-US" b="1" i="1" dirty="0">
                <a:solidFill>
                  <a:srgbClr val="FFC000"/>
                </a:solidFill>
                <a:latin typeface="Times New Roman" panose="02020603050405020304" pitchFamily="18" charset="0"/>
                <a:cs typeface="Times New Roman" panose="02020603050405020304" pitchFamily="18" charset="0"/>
              </a:rPr>
              <a:t>divine properties</a:t>
            </a:r>
            <a:r>
              <a:rPr lang="en-US" i="1" dirty="0">
                <a:solidFill>
                  <a:srgbClr val="FFC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which should be in all human persons by the </a:t>
            </a:r>
          </a:p>
          <a:p>
            <a:pPr marL="0" indent="0" algn="ctr" fontAlgn="base">
              <a:buNone/>
            </a:pPr>
            <a:r>
              <a:rPr lang="en-US" u="sng" dirty="0">
                <a:solidFill>
                  <a:srgbClr val="FF0000"/>
                </a:solidFill>
                <a:latin typeface="Times New Roman" panose="02020603050405020304" pitchFamily="18" charset="0"/>
                <a:cs typeface="Times New Roman" panose="02020603050405020304" pitchFamily="18" charset="0"/>
              </a:rPr>
              <a:t>Gift of God in creation and salvation through Jesus Christ.</a:t>
            </a:r>
          </a:p>
        </p:txBody>
      </p:sp>
    </p:spTree>
    <p:extLst>
      <p:ext uri="{BB962C8B-B14F-4D97-AF65-F5344CB8AC3E}">
        <p14:creationId xmlns:p14="http://schemas.microsoft.com/office/powerpoint/2010/main" val="373839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434AE4-9988-4D79-B845-CB6EFDE84EB9}"/>
              </a:ext>
            </a:extLst>
          </p:cNvPr>
          <p:cNvSpPr>
            <a:spLocks noGrp="1"/>
          </p:cNvSpPr>
          <p:nvPr>
            <p:ph idx="1"/>
          </p:nvPr>
        </p:nvSpPr>
        <p:spPr>
          <a:xfrm>
            <a:off x="685800" y="1668162"/>
            <a:ext cx="10820400" cy="4550523"/>
          </a:xfrm>
        </p:spPr>
        <p:txBody>
          <a:bodyPr/>
          <a:lstStyle/>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For in truth, whatever is found in man to be good and beautiful and true, </a:t>
            </a:r>
          </a:p>
          <a:p>
            <a:pPr marL="0" indent="0">
              <a:buNone/>
            </a:pPr>
            <a:r>
              <a:rPr lang="en-US" dirty="0">
                <a:latin typeface="Times New Roman" panose="02020603050405020304" pitchFamily="18" charset="0"/>
                <a:cs typeface="Times New Roman" panose="02020603050405020304" pitchFamily="18" charset="0"/>
              </a:rPr>
              <a:t>			     is found there because of God and is from God. </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This is the case, whether it is realized or not, </a:t>
            </a:r>
          </a:p>
          <a:p>
            <a:pPr marL="0" indent="0" algn="ctr">
              <a:buNone/>
            </a:pPr>
            <a:r>
              <a:rPr lang="en-US" dirty="0">
                <a:latin typeface="Times New Roman" panose="02020603050405020304" pitchFamily="18" charset="0"/>
                <a:cs typeface="Times New Roman" panose="02020603050405020304" pitchFamily="18" charset="0"/>
              </a:rPr>
              <a:t>“for every good gift and every perfect gift is from above,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coming down from the Father of lights”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(James 1:17)</a:t>
            </a:r>
          </a:p>
          <a:p>
            <a:pPr marL="0" indent="0" algn="ctr">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For it is Christ Himself, the eternal Son and Word of God, who is the light and the life of every man who has ever lived and been enlightened on this earth (John 1: 1–10). </a:t>
            </a:r>
          </a:p>
        </p:txBody>
      </p:sp>
    </p:spTree>
    <p:extLst>
      <p:ext uri="{BB962C8B-B14F-4D97-AF65-F5344CB8AC3E}">
        <p14:creationId xmlns:p14="http://schemas.microsoft.com/office/powerpoint/2010/main" val="268490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46C24-35E6-492E-9659-4E7CBEFB80B8}"/>
              </a:ext>
            </a:extLst>
          </p:cNvPr>
          <p:cNvSpPr>
            <a:spLocks noGrp="1"/>
          </p:cNvSpPr>
          <p:nvPr>
            <p:ph type="title"/>
          </p:nvPr>
        </p:nvSpPr>
        <p:spPr>
          <a:xfrm>
            <a:off x="9350847" y="480168"/>
            <a:ext cx="2516659" cy="1293028"/>
          </a:xfrm>
        </p:spPr>
        <p:txBody>
          <a:bodyPr/>
          <a:lstStyle/>
          <a:p>
            <a:r>
              <a:rPr lang="en-US" cap="none" dirty="0">
                <a:solidFill>
                  <a:srgbClr val="FF0000"/>
                </a:solidFill>
                <a:latin typeface="Times New Roman" panose="02020603050405020304" pitchFamily="18" charset="0"/>
                <a:cs typeface="Times New Roman" panose="02020603050405020304" pitchFamily="18" charset="0"/>
              </a:rPr>
              <a:t>Virtues…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F2E8B9A-CF4F-4294-B5C7-CDA9237A0D82}"/>
              </a:ext>
            </a:extLst>
          </p:cNvPr>
          <p:cNvSpPr>
            <a:spLocks noGrp="1"/>
          </p:cNvSpPr>
          <p:nvPr>
            <p:ph idx="1"/>
          </p:nvPr>
        </p:nvSpPr>
        <p:spPr>
          <a:xfrm>
            <a:off x="3008871" y="2145134"/>
            <a:ext cx="5455508" cy="3884963"/>
          </a:xfrm>
        </p:spPr>
        <p:txBody>
          <a:bodyPr numCol="2">
            <a:normAutofit/>
          </a:bodyPr>
          <a:lstStyle/>
          <a:p>
            <a:r>
              <a:rPr lang="en-US" dirty="0">
                <a:latin typeface="Times New Roman" panose="02020603050405020304" pitchFamily="18" charset="0"/>
                <a:cs typeface="Times New Roman" panose="02020603050405020304" pitchFamily="18" charset="0"/>
              </a:rPr>
              <a:t>Faith</a:t>
            </a:r>
          </a:p>
          <a:p>
            <a:r>
              <a:rPr lang="en-US" dirty="0">
                <a:latin typeface="Times New Roman" panose="02020603050405020304" pitchFamily="18" charset="0"/>
                <a:cs typeface="Times New Roman" panose="02020603050405020304" pitchFamily="18" charset="0"/>
              </a:rPr>
              <a:t>Hope</a:t>
            </a:r>
          </a:p>
          <a:p>
            <a:r>
              <a:rPr lang="en-US" dirty="0">
                <a:latin typeface="Times New Roman" panose="02020603050405020304" pitchFamily="18" charset="0"/>
                <a:cs typeface="Times New Roman" panose="02020603050405020304" pitchFamily="18" charset="0"/>
              </a:rPr>
              <a:t>Knowledge</a:t>
            </a:r>
          </a:p>
          <a:p>
            <a:r>
              <a:rPr lang="en-US" dirty="0">
                <a:latin typeface="Times New Roman" panose="02020603050405020304" pitchFamily="18" charset="0"/>
                <a:cs typeface="Times New Roman" panose="02020603050405020304" pitchFamily="18" charset="0"/>
              </a:rPr>
              <a:t>Wisdom</a:t>
            </a:r>
          </a:p>
          <a:p>
            <a:r>
              <a:rPr lang="en-US" dirty="0">
                <a:latin typeface="Times New Roman" panose="02020603050405020304" pitchFamily="18" charset="0"/>
                <a:cs typeface="Times New Roman" panose="02020603050405020304" pitchFamily="18" charset="0"/>
              </a:rPr>
              <a:t>Honesty</a:t>
            </a:r>
          </a:p>
          <a:p>
            <a:r>
              <a:rPr lang="en-US" dirty="0">
                <a:latin typeface="Times New Roman" panose="02020603050405020304" pitchFamily="18" charset="0"/>
                <a:cs typeface="Times New Roman" panose="02020603050405020304" pitchFamily="18" charset="0"/>
              </a:rPr>
              <a:t>Humility</a:t>
            </a:r>
          </a:p>
          <a:p>
            <a:r>
              <a:rPr lang="en-US" dirty="0">
                <a:latin typeface="Times New Roman" panose="02020603050405020304" pitchFamily="18" charset="0"/>
                <a:cs typeface="Times New Roman" panose="02020603050405020304" pitchFamily="18" charset="0"/>
              </a:rPr>
              <a:t>Obedience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Patience</a:t>
            </a:r>
          </a:p>
          <a:p>
            <a:r>
              <a:rPr lang="en-US" dirty="0">
                <a:latin typeface="Times New Roman" panose="02020603050405020304" pitchFamily="18" charset="0"/>
                <a:cs typeface="Times New Roman" panose="02020603050405020304" pitchFamily="18" charset="0"/>
              </a:rPr>
              <a:t>Courage</a:t>
            </a:r>
          </a:p>
          <a:p>
            <a:r>
              <a:rPr lang="en-US" dirty="0">
                <a:latin typeface="Times New Roman" panose="02020603050405020304" pitchFamily="18" charset="0"/>
                <a:cs typeface="Times New Roman" panose="02020603050405020304" pitchFamily="18" charset="0"/>
              </a:rPr>
              <a:t>Faithfulness</a:t>
            </a:r>
          </a:p>
          <a:p>
            <a:r>
              <a:rPr lang="en-US" dirty="0">
                <a:latin typeface="Times New Roman" panose="02020603050405020304" pitchFamily="18" charset="0"/>
                <a:cs typeface="Times New Roman" panose="02020603050405020304" pitchFamily="18" charset="0"/>
              </a:rPr>
              <a:t>Self-Control</a:t>
            </a:r>
          </a:p>
          <a:p>
            <a:r>
              <a:rPr lang="en-US" dirty="0">
                <a:latin typeface="Times New Roman" panose="02020603050405020304" pitchFamily="18" charset="0"/>
                <a:cs typeface="Times New Roman" panose="02020603050405020304" pitchFamily="18" charset="0"/>
              </a:rPr>
              <a:t>Kindness</a:t>
            </a:r>
          </a:p>
          <a:p>
            <a:r>
              <a:rPr lang="en-US" dirty="0">
                <a:latin typeface="Times New Roman" panose="02020603050405020304" pitchFamily="18" charset="0"/>
                <a:cs typeface="Times New Roman" panose="02020603050405020304" pitchFamily="18" charset="0"/>
              </a:rPr>
              <a:t>Gratitude</a:t>
            </a:r>
          </a:p>
          <a:p>
            <a:r>
              <a:rPr lang="en-US" dirty="0">
                <a:latin typeface="Times New Roman" panose="02020603050405020304" pitchFamily="18" charset="0"/>
                <a:cs typeface="Times New Roman" panose="02020603050405020304" pitchFamily="18" charset="0"/>
              </a:rPr>
              <a:t>LOVE</a:t>
            </a:r>
          </a:p>
        </p:txBody>
      </p:sp>
    </p:spTree>
    <p:extLst>
      <p:ext uri="{BB962C8B-B14F-4D97-AF65-F5344CB8AC3E}">
        <p14:creationId xmlns:p14="http://schemas.microsoft.com/office/powerpoint/2010/main" val="2640783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316BB4-7F76-4916-8A01-00D0ADA9FB61}"/>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The </a:t>
            </a:r>
            <a:r>
              <a:rPr lang="en-US" u="sng" dirty="0">
                <a:latin typeface="Times New Roman" panose="02020603050405020304" pitchFamily="18" charset="0"/>
                <a:cs typeface="Times New Roman" panose="02020603050405020304" pitchFamily="18" charset="0"/>
              </a:rPr>
              <a:t>foundation</a:t>
            </a:r>
            <a:r>
              <a:rPr lang="en-US" dirty="0">
                <a:latin typeface="Times New Roman" panose="02020603050405020304" pitchFamily="18" charset="0"/>
                <a:cs typeface="Times New Roman" panose="02020603050405020304" pitchFamily="18" charset="0"/>
              </a:rPr>
              <a:t> of all Christian virtue and life is </a:t>
            </a:r>
            <a:r>
              <a:rPr lang="en-US" b="1" i="1" dirty="0">
                <a:solidFill>
                  <a:srgbClr val="FFC000"/>
                </a:solidFill>
                <a:latin typeface="Times New Roman" panose="02020603050405020304" pitchFamily="18" charset="0"/>
                <a:cs typeface="Times New Roman" panose="02020603050405020304" pitchFamily="18" charset="0"/>
              </a:rPr>
              <a:t>faith</a:t>
            </a:r>
            <a:r>
              <a:rPr lang="en-US"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is the </a:t>
            </a:r>
            <a:r>
              <a:rPr lang="en-US" i="1" dirty="0">
                <a:solidFill>
                  <a:srgbClr val="FF0000"/>
                </a:solidFill>
                <a:latin typeface="Times New Roman" panose="02020603050405020304" pitchFamily="18" charset="0"/>
                <a:cs typeface="Times New Roman" panose="02020603050405020304" pitchFamily="18" charset="0"/>
              </a:rPr>
              <a:t>natural possession</a:t>
            </a:r>
            <a:r>
              <a:rPr lang="en-US" dirty="0">
                <a:latin typeface="Times New Roman" panose="02020603050405020304" pitchFamily="18" charset="0"/>
                <a:cs typeface="Times New Roman" panose="02020603050405020304" pitchFamily="18" charset="0"/>
              </a:rPr>
              <a:t> of all men who are wise and virtuous. For if a person lacks faith in man’s ability to know, to do good and to find meaning in life…if he does not believe that this is possible, profitable and worthy of man’s efforts, then </a:t>
            </a:r>
            <a:r>
              <a:rPr lang="en-US" b="1" i="1" dirty="0">
                <a:solidFill>
                  <a:srgbClr val="FFC000"/>
                </a:solidFill>
                <a:latin typeface="Times New Roman" panose="02020603050405020304" pitchFamily="18" charset="0"/>
                <a:cs typeface="Times New Roman" panose="02020603050405020304" pitchFamily="18" charset="0"/>
              </a:rPr>
              <a:t>nothing wise or virtuous can be achieved</a:t>
            </a:r>
            <a:r>
              <a:rPr lang="en-US" dirty="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striking characteristic of all prophets of doom, apostles of despair and preachers of absurdity is the </a:t>
            </a:r>
            <a:r>
              <a:rPr lang="en-US" i="1" u="sng" dirty="0">
                <a:latin typeface="Times New Roman" panose="02020603050405020304" pitchFamily="18" charset="0"/>
                <a:cs typeface="Times New Roman" panose="02020603050405020304" pitchFamily="18" charset="0"/>
              </a:rPr>
              <a:t>absence of faith in man’s capabilities for goodness and truth</a:t>
            </a:r>
            <a:r>
              <a:rPr lang="en-US" dirty="0">
                <a:latin typeface="Times New Roman" panose="02020603050405020304" pitchFamily="18" charset="0"/>
                <a:cs typeface="Times New Roman" panose="02020603050405020304" pitchFamily="18" charset="0"/>
              </a:rPr>
              <a:t>, and the absence of faith in the meaning and value of life. </a:t>
            </a: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It is also an </a:t>
            </a:r>
            <a:r>
              <a:rPr lang="en-US" dirty="0">
                <a:solidFill>
                  <a:srgbClr val="FF0000"/>
                </a:solidFill>
                <a:latin typeface="Times New Roman" panose="02020603050405020304" pitchFamily="18" charset="0"/>
                <a:cs typeface="Times New Roman" panose="02020603050405020304" pitchFamily="18" charset="0"/>
              </a:rPr>
              <a:t>absence of faith in God</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xmlns="" id="{0EFDB086-9915-4438-B8A3-B3C2731FF000}"/>
              </a:ext>
            </a:extLst>
          </p:cNvPr>
          <p:cNvSpPr>
            <a:spLocks noGrp="1"/>
          </p:cNvSpPr>
          <p:nvPr>
            <p:ph type="title"/>
          </p:nvPr>
        </p:nvSpPr>
        <p:spPr>
          <a:xfrm>
            <a:off x="9350847" y="480168"/>
            <a:ext cx="2516659" cy="1293028"/>
          </a:xfrm>
        </p:spPr>
        <p:txBody>
          <a:bodyPr/>
          <a:lstStyle/>
          <a:p>
            <a:r>
              <a:rPr lang="en-US" cap="none" dirty="0">
                <a:solidFill>
                  <a:srgbClr val="FF0000"/>
                </a:solidFill>
                <a:latin typeface="Times New Roman" panose="02020603050405020304" pitchFamily="18" charset="0"/>
                <a:cs typeface="Times New Roman" panose="02020603050405020304" pitchFamily="18" charset="0"/>
              </a:rPr>
              <a:t>1. Faith</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67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52070C-2C48-4EF1-9AB2-F5B22A048B08}"/>
              </a:ext>
            </a:extLst>
          </p:cNvPr>
          <p:cNvSpPr>
            <a:spLocks noGrp="1"/>
          </p:cNvSpPr>
          <p:nvPr>
            <p:ph idx="1"/>
          </p:nvPr>
        </p:nvSpPr>
        <p:spPr>
          <a:xfrm>
            <a:off x="685800" y="1285104"/>
            <a:ext cx="10820400" cy="4933582"/>
          </a:xfrm>
        </p:spPr>
        <p:txBody>
          <a:bodyPr>
            <a:normAutofit/>
          </a:bodyPr>
          <a:lstStyle/>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in God is the fundamental virtue of all the saints (</a:t>
            </a:r>
            <a:r>
              <a:rPr lang="en-US" dirty="0" err="1">
                <a:latin typeface="Times New Roman" panose="02020603050405020304" pitchFamily="18" charset="0"/>
                <a:cs typeface="Times New Roman" panose="02020603050405020304" pitchFamily="18" charset="0"/>
              </a:rPr>
              <a:t>Heb</a:t>
            </a:r>
            <a:r>
              <a:rPr lang="en-US" dirty="0">
                <a:latin typeface="Times New Roman" panose="02020603050405020304" pitchFamily="18" charset="0"/>
                <a:cs typeface="Times New Roman" panose="02020603050405020304" pitchFamily="18" charset="0"/>
              </a:rPr>
              <a:t> 11:1). The prototype of the believer in God is Abraham, the father of Israel…</a:t>
            </a:r>
          </a:p>
          <a:p>
            <a:pPr marL="0" indent="0" fontAlgn="base">
              <a:buNone/>
            </a:pPr>
            <a:endParaRPr lang="en-US" dirty="0">
              <a:latin typeface="Times New Roman" panose="02020603050405020304" pitchFamily="18" charset="0"/>
              <a:cs typeface="Times New Roman" panose="02020603050405020304" pitchFamily="18" charset="0"/>
            </a:endParaRPr>
          </a:p>
          <a:p>
            <a:pPr marL="0" indent="0" algn="just" fontAlgn="base">
              <a:buNone/>
            </a:pPr>
            <a:r>
              <a:rPr lang="en-US" sz="2000" dirty="0">
                <a:latin typeface="Times New Roman" panose="02020603050405020304" pitchFamily="18" charset="0"/>
                <a:cs typeface="Times New Roman" panose="02020603050405020304" pitchFamily="18" charset="0"/>
              </a:rPr>
              <a:t>“The promise to Abraham and his descendants that they should inherit the world </a:t>
            </a:r>
            <a:r>
              <a:rPr lang="en-US" sz="2000" i="1" dirty="0">
                <a:latin typeface="Times New Roman" panose="02020603050405020304" pitchFamily="18" charset="0"/>
                <a:cs typeface="Times New Roman" panose="02020603050405020304" pitchFamily="18" charset="0"/>
              </a:rPr>
              <a:t>did not come through the law</a:t>
            </a:r>
            <a:r>
              <a:rPr lang="en-US" sz="2000" dirty="0">
                <a:latin typeface="Times New Roman" panose="02020603050405020304" pitchFamily="18" charset="0"/>
                <a:cs typeface="Times New Roman" panose="02020603050405020304" pitchFamily="18" charset="0"/>
              </a:rPr>
              <a:t>, but </a:t>
            </a:r>
            <a:r>
              <a:rPr lang="en-US" sz="2000" b="1" dirty="0">
                <a:solidFill>
                  <a:srgbClr val="FFC000"/>
                </a:solidFill>
                <a:latin typeface="Times New Roman" panose="02020603050405020304" pitchFamily="18" charset="0"/>
                <a:cs typeface="Times New Roman" panose="02020603050405020304" pitchFamily="18" charset="0"/>
              </a:rPr>
              <a:t>through the righteousness of faith</a:t>
            </a:r>
            <a:r>
              <a:rPr lang="en-US" sz="2000" dirty="0">
                <a:latin typeface="Times New Roman" panose="02020603050405020304" pitchFamily="18" charset="0"/>
                <a:cs typeface="Times New Roman" panose="02020603050405020304" pitchFamily="18" charset="0"/>
              </a:rPr>
              <a:t>. That is why righteousness </a:t>
            </a:r>
            <a:r>
              <a:rPr lang="en-US" sz="2000" i="1" u="sng" dirty="0">
                <a:latin typeface="Times New Roman" panose="02020603050405020304" pitchFamily="18" charset="0"/>
                <a:cs typeface="Times New Roman" panose="02020603050405020304" pitchFamily="18" charset="0"/>
              </a:rPr>
              <a:t>depends on faith</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order to guarantee it to all his descendants . . . who share the faith of Abraham, for he is the father of us all . . . in the presence of God in whom he believed, who gives life to the dead and calls into existence the things that do not exist. No distrust made him waver concerning the promise of God, he grew strong in his faith as he gave glory to God, fully convinced that God was able to do what He had promised. That is why his faith was “</a:t>
            </a:r>
            <a:r>
              <a:rPr lang="en-US" sz="2000" b="1" i="1" dirty="0">
                <a:solidFill>
                  <a:srgbClr val="FFC000"/>
                </a:solidFill>
                <a:latin typeface="Times New Roman" panose="02020603050405020304" pitchFamily="18" charset="0"/>
                <a:cs typeface="Times New Roman" panose="02020603050405020304" pitchFamily="18" charset="0"/>
              </a:rPr>
              <a:t>reckoned to him as righteousness</a:t>
            </a:r>
            <a:r>
              <a:rPr lang="en-US" sz="2000" dirty="0">
                <a:latin typeface="Times New Roman" panose="02020603050405020304" pitchFamily="18" charset="0"/>
                <a:cs typeface="Times New Roman" panose="02020603050405020304" pitchFamily="18" charset="0"/>
              </a:rPr>
              <a:t>”. But the words “it was reckoned to him,” were written not for his sake only, but for ours also. It will be reckoned to us who believe in Him that raised from the dead Jesus our Lord, who was put to death for our trespasses and raised for our justification. ” </a:t>
            </a:r>
          </a:p>
          <a:p>
            <a:pPr marL="0" indent="0" algn="just" fontAlgn="base">
              <a:buNone/>
            </a:pPr>
            <a:r>
              <a:rPr lang="en-US" sz="1800" dirty="0">
                <a:latin typeface="Times New Roman" panose="02020603050405020304" pitchFamily="18" charset="0"/>
                <a:cs typeface="Times New Roman" panose="02020603050405020304" pitchFamily="18" charset="0"/>
              </a:rPr>
              <a:t>(Rom 4.13–25).</a:t>
            </a:r>
          </a:p>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8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196431-C45C-46C5-82BD-0DADEADC87E5}"/>
              </a:ext>
            </a:extLst>
          </p:cNvPr>
          <p:cNvSpPr>
            <a:spLocks noGrp="1"/>
          </p:cNvSpPr>
          <p:nvPr>
            <p:ph idx="1"/>
          </p:nvPr>
        </p:nvSpPr>
        <p:spPr>
          <a:xfrm>
            <a:off x="222422" y="1680520"/>
            <a:ext cx="11813060" cy="4658497"/>
          </a:xfrm>
        </p:spPr>
        <p:txBody>
          <a:bodyPr>
            <a:normAutofit/>
          </a:bodyPr>
          <a:lstStyle/>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in God is </a:t>
            </a:r>
            <a:r>
              <a:rPr lang="en-US" i="1" dirty="0">
                <a:solidFill>
                  <a:srgbClr val="FFC000"/>
                </a:solidFill>
                <a:latin typeface="Times New Roman" panose="02020603050405020304" pitchFamily="18" charset="0"/>
                <a:cs typeface="Times New Roman" panose="02020603050405020304" pitchFamily="18" charset="0"/>
              </a:rPr>
              <a:t>fundamental for the spiritual life</a:t>
            </a:r>
            <a:r>
              <a:rPr lang="en-US" dirty="0">
                <a:latin typeface="Times New Roman" panose="02020603050405020304" pitchFamily="18" charset="0"/>
                <a:cs typeface="Times New Roman" panose="02020603050405020304" pitchFamily="18" charset="0"/>
              </a:rPr>
              <a:t>. And to believe in God is to believe in His Son Jesus Christ as well.</a:t>
            </a:r>
          </a:p>
          <a:p>
            <a:pPr marL="0" indent="0" fontAlgn="base">
              <a:buNone/>
            </a:pPr>
            <a:r>
              <a:rPr lang="en-US" i="1" dirty="0">
                <a:latin typeface="Times New Roman" panose="02020603050405020304" pitchFamily="18" charset="0"/>
                <a:cs typeface="Times New Roman" panose="02020603050405020304" pitchFamily="18" charset="0"/>
              </a:rPr>
              <a:t>Let not your hearts be troubled, you </a:t>
            </a:r>
            <a:r>
              <a:rPr lang="en-US" i="1" dirty="0">
                <a:solidFill>
                  <a:srgbClr val="FF0000"/>
                </a:solidFill>
                <a:latin typeface="Times New Roman" panose="02020603050405020304" pitchFamily="18" charset="0"/>
                <a:cs typeface="Times New Roman" panose="02020603050405020304" pitchFamily="18" charset="0"/>
              </a:rPr>
              <a:t>believe in God, believe also in Me</a:t>
            </a:r>
            <a:r>
              <a:rPr lang="en-US" i="1" dirty="0">
                <a:latin typeface="Times New Roman" panose="02020603050405020304" pitchFamily="18" charset="0"/>
                <a:cs typeface="Times New Roman" panose="02020603050405020304" pitchFamily="18" charset="0"/>
              </a:rPr>
              <a:t>… Believe Me that I am in the Father and the Father in Me; or else believe Me for the sake of My works themselves</a:t>
            </a:r>
            <a:r>
              <a:rPr lang="en-US" dirty="0">
                <a:latin typeface="Times New Roman" panose="02020603050405020304" pitchFamily="18" charset="0"/>
                <a:cs typeface="Times New Roman" panose="02020603050405020304" pitchFamily="18" charset="0"/>
              </a:rPr>
              <a:t> </a:t>
            </a:r>
          </a:p>
          <a:p>
            <a:pPr marL="0" indent="0" fontAlgn="base">
              <a:buNone/>
            </a:pPr>
            <a:r>
              <a:rPr lang="en-US" sz="1800" dirty="0">
                <a:latin typeface="Times New Roman" panose="02020603050405020304" pitchFamily="18" charset="0"/>
                <a:cs typeface="Times New Roman" panose="02020603050405020304" pitchFamily="18" charset="0"/>
              </a:rPr>
              <a:t>(John 14.1–11).</a:t>
            </a:r>
          </a:p>
          <a:p>
            <a:pPr marL="0" indent="0" fontAlgn="base">
              <a:buNone/>
            </a:pPr>
            <a:endParaRPr lang="en-US" dirty="0">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in Jesus as “the Christ, the Son of the living God,” is</a:t>
            </a:r>
            <a:r>
              <a:rPr lang="en-US" i="1" dirty="0">
                <a:solidFill>
                  <a:srgbClr val="FFC000"/>
                </a:solidFill>
                <a:latin typeface="Times New Roman" panose="02020603050405020304" pitchFamily="18" charset="0"/>
                <a:cs typeface="Times New Roman" panose="02020603050405020304" pitchFamily="18" charset="0"/>
              </a:rPr>
              <a:t> …</a:t>
            </a:r>
          </a:p>
          <a:p>
            <a:pPr marL="0" indent="0" fontAlgn="base">
              <a:buNone/>
            </a:pPr>
            <a:r>
              <a:rPr lang="en-US" i="1" dirty="0">
                <a:solidFill>
                  <a:srgbClr val="FFC000"/>
                </a:solidFill>
                <a:latin typeface="Times New Roman" panose="02020603050405020304" pitchFamily="18" charset="0"/>
                <a:cs typeface="Times New Roman" panose="02020603050405020304" pitchFamily="18" charset="0"/>
              </a:rPr>
              <a:t>the center of the Christian life </a:t>
            </a:r>
            <a:r>
              <a:rPr lang="en-US" dirty="0">
                <a:latin typeface="Times New Roman" panose="02020603050405020304" pitchFamily="18" charset="0"/>
                <a:cs typeface="Times New Roman" panose="02020603050405020304" pitchFamily="18" charset="0"/>
              </a:rPr>
              <a:t>and the </a:t>
            </a:r>
            <a:r>
              <a:rPr lang="en-US" i="1" dirty="0">
                <a:solidFill>
                  <a:srgbClr val="FFC000"/>
                </a:solidFill>
                <a:latin typeface="Times New Roman" panose="02020603050405020304" pitchFamily="18" charset="0"/>
                <a:cs typeface="Times New Roman" panose="02020603050405020304" pitchFamily="18" charset="0"/>
              </a:rPr>
              <a:t>foundation of the Church</a:t>
            </a:r>
            <a:r>
              <a:rPr lang="en-US"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(Mt 16.16). </a:t>
            </a:r>
          </a:p>
          <a:p>
            <a:pPr marL="0" indent="0" fontAlgn="base">
              <a:buNone/>
            </a:pPr>
            <a:r>
              <a:rPr lang="en-US" i="1" dirty="0">
                <a:solidFill>
                  <a:srgbClr val="FFC000"/>
                </a:solidFill>
                <a:latin typeface="Times New Roman" panose="02020603050405020304" pitchFamily="18" charset="0"/>
                <a:cs typeface="Times New Roman" panose="02020603050405020304" pitchFamily="18" charset="0"/>
              </a:rPr>
              <a:t>the source of all wisdom, power and virtue</a:t>
            </a:r>
            <a:r>
              <a:rPr lang="en-US" dirty="0">
                <a:latin typeface="Times New Roman" panose="02020603050405020304" pitchFamily="18" charset="0"/>
                <a:cs typeface="Times New Roman" panose="02020603050405020304" pitchFamily="18" charset="0"/>
              </a:rPr>
              <a:t>. </a:t>
            </a:r>
          </a:p>
          <a:p>
            <a:pPr marL="0" indent="0" fontAlgn="base">
              <a:buNone/>
            </a:pPr>
            <a:r>
              <a:rPr lang="en-US" dirty="0">
                <a:latin typeface="Times New Roman" panose="02020603050405020304" pitchFamily="18" charset="0"/>
                <a:cs typeface="Times New Roman" panose="02020603050405020304" pitchFamily="18" charset="0"/>
              </a:rPr>
              <a:t>It is the means by which man can know and do all things, for “all things are possible to him who believes” </a:t>
            </a:r>
            <a:r>
              <a:rPr lang="en-US" sz="1600" dirty="0">
                <a:latin typeface="Times New Roman" panose="02020603050405020304" pitchFamily="18" charset="0"/>
                <a:cs typeface="Times New Roman" panose="02020603050405020304" pitchFamily="18" charset="0"/>
              </a:rPr>
              <a:t>(Mk 9.23, Mt 17.20).</a:t>
            </a:r>
          </a:p>
        </p:txBody>
      </p:sp>
    </p:spTree>
    <p:extLst>
      <p:ext uri="{BB962C8B-B14F-4D97-AF65-F5344CB8AC3E}">
        <p14:creationId xmlns:p14="http://schemas.microsoft.com/office/powerpoint/2010/main" val="4132297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D27FC5-16D2-42CF-AD13-768D6F115FE2}"/>
              </a:ext>
            </a:extLst>
          </p:cNvPr>
          <p:cNvSpPr>
            <a:spLocks noGrp="1"/>
          </p:cNvSpPr>
          <p:nvPr>
            <p:ph idx="1"/>
          </p:nvPr>
        </p:nvSpPr>
        <p:spPr>
          <a:xfrm>
            <a:off x="247134" y="2001796"/>
            <a:ext cx="11775989" cy="3978875"/>
          </a:xfrm>
        </p:spPr>
        <p:txBody>
          <a:bodyPr>
            <a:normAutofit/>
          </a:bodyPr>
          <a:lstStyle/>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first of all, is “</a:t>
            </a:r>
            <a:r>
              <a:rPr lang="en-US" dirty="0">
                <a:solidFill>
                  <a:srgbClr val="FF0000"/>
                </a:solidFill>
                <a:latin typeface="Times New Roman" panose="02020603050405020304" pitchFamily="18" charset="0"/>
                <a:cs typeface="Times New Roman" panose="02020603050405020304" pitchFamily="18" charset="0"/>
              </a:rPr>
              <a:t>the </a:t>
            </a:r>
            <a:r>
              <a:rPr lang="en-US" u="sng" dirty="0">
                <a:solidFill>
                  <a:srgbClr val="FF0000"/>
                </a:solidFill>
                <a:latin typeface="Times New Roman" panose="02020603050405020304" pitchFamily="18" charset="0"/>
                <a:cs typeface="Times New Roman" panose="02020603050405020304" pitchFamily="18" charset="0"/>
              </a:rPr>
              <a:t>assurance of things hoped for</a:t>
            </a:r>
            <a:r>
              <a:rPr lang="en-US" dirty="0">
                <a:solidFill>
                  <a:srgbClr val="FF0000"/>
                </a:solidFill>
                <a:latin typeface="Times New Roman" panose="02020603050405020304" pitchFamily="18" charset="0"/>
                <a:cs typeface="Times New Roman" panose="02020603050405020304" pitchFamily="18" charset="0"/>
              </a:rPr>
              <a:t>, </a:t>
            </a:r>
            <a:r>
              <a:rPr lang="en-US" u="sng" dirty="0">
                <a:solidFill>
                  <a:srgbClr val="FF0000"/>
                </a:solidFill>
                <a:latin typeface="Times New Roman" panose="02020603050405020304" pitchFamily="18" charset="0"/>
                <a:cs typeface="Times New Roman" panose="02020603050405020304" pitchFamily="18" charset="0"/>
              </a:rPr>
              <a:t>the conviction of things not seen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Heb</a:t>
            </a:r>
            <a:r>
              <a:rPr lang="en-US" dirty="0">
                <a:latin typeface="Times New Roman" panose="02020603050405020304" pitchFamily="18" charset="0"/>
                <a:cs typeface="Times New Roman" panose="02020603050405020304" pitchFamily="18" charset="0"/>
              </a:rPr>
              <a:t> 11.1). </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t>
            </a:r>
            <a:r>
              <a:rPr lang="en-US" i="1" dirty="0">
                <a:solidFill>
                  <a:srgbClr val="FFC000"/>
                </a:solidFill>
                <a:latin typeface="Times New Roman" panose="02020603050405020304" pitchFamily="18" charset="0"/>
                <a:cs typeface="Times New Roman" panose="02020603050405020304" pitchFamily="18" charset="0"/>
              </a:rPr>
              <a:t>confidence in the spiritual capabilities of man</a:t>
            </a:r>
            <a:r>
              <a:rPr lang="en-US" dirty="0">
                <a:latin typeface="Times New Roman" panose="02020603050405020304" pitchFamily="18" charset="0"/>
                <a:cs typeface="Times New Roman" panose="02020603050405020304" pitchFamily="18" charset="0"/>
              </a:rPr>
              <a:t> and </a:t>
            </a:r>
            <a:r>
              <a:rPr lang="en-US" i="1" dirty="0">
                <a:solidFill>
                  <a:srgbClr val="FFC000"/>
                </a:solidFill>
                <a:latin typeface="Times New Roman" panose="02020603050405020304" pitchFamily="18" charset="0"/>
                <a:cs typeface="Times New Roman" panose="02020603050405020304" pitchFamily="18" charset="0"/>
              </a:rPr>
              <a:t>in the goodness and power of God</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t>
            </a:r>
            <a:r>
              <a:rPr lang="en-US" i="1" dirty="0">
                <a:solidFill>
                  <a:srgbClr val="FFC000"/>
                </a:solidFill>
                <a:latin typeface="Times New Roman" panose="02020603050405020304" pitchFamily="18" charset="0"/>
                <a:cs typeface="Times New Roman" panose="02020603050405020304" pitchFamily="18" charset="0"/>
              </a:rPr>
              <a:t>intellectual assent </a:t>
            </a:r>
            <a:r>
              <a:rPr lang="en-US" dirty="0">
                <a:latin typeface="Times New Roman" panose="02020603050405020304" pitchFamily="18" charset="0"/>
                <a:cs typeface="Times New Roman" panose="02020603050405020304" pitchFamily="18" charset="0"/>
              </a:rPr>
              <a:t>and</a:t>
            </a:r>
            <a:r>
              <a:rPr lang="en-US" i="1" dirty="0">
                <a:solidFill>
                  <a:srgbClr val="FFC000"/>
                </a:solidFill>
                <a:latin typeface="Times New Roman" panose="02020603050405020304" pitchFamily="18" charset="0"/>
                <a:cs typeface="Times New Roman" panose="02020603050405020304" pitchFamily="18" charset="0"/>
              </a:rPr>
              <a:t> existential everyday trust </a:t>
            </a:r>
            <a:r>
              <a:rPr lang="en-US" dirty="0">
                <a:latin typeface="Times New Roman" panose="02020603050405020304" pitchFamily="18" charset="0"/>
                <a:cs typeface="Times New Roman" panose="02020603050405020304" pitchFamily="18" charset="0"/>
              </a:rPr>
              <a:t>in the promises and gifts of God, given to the world in creation and in salvation in Christ and the Holy Spirit. </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Faith itself is a “</a:t>
            </a:r>
            <a:r>
              <a:rPr lang="en-US" b="1" u="sng" dirty="0">
                <a:solidFill>
                  <a:srgbClr val="FF0000"/>
                </a:solidFill>
                <a:latin typeface="Times New Roman" panose="02020603050405020304" pitchFamily="18" charset="0"/>
                <a:cs typeface="Times New Roman" panose="02020603050405020304" pitchFamily="18" charset="0"/>
              </a:rPr>
              <a:t>gift of God</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given to all</a:t>
            </a:r>
            <a:r>
              <a:rPr lang="en-US" dirty="0">
                <a:latin typeface="Times New Roman" panose="02020603050405020304" pitchFamily="18" charset="0"/>
                <a:cs typeface="Times New Roman" panose="02020603050405020304" pitchFamily="18" charset="0"/>
              </a:rPr>
              <a:t> and accepted by the poor in spirit and the pure in heart, who are open to the activity of God in their lives (</a:t>
            </a:r>
            <a:r>
              <a:rPr lang="en-US" dirty="0" err="1">
                <a:latin typeface="Times New Roman" panose="02020603050405020304" pitchFamily="18" charset="0"/>
                <a:cs typeface="Times New Roman" panose="02020603050405020304" pitchFamily="18" charset="0"/>
              </a:rPr>
              <a:t>Eph</a:t>
            </a:r>
            <a:r>
              <a:rPr lang="en-US" dirty="0">
                <a:latin typeface="Times New Roman" panose="02020603050405020304" pitchFamily="18" charset="0"/>
                <a:cs typeface="Times New Roman" panose="02020603050405020304" pitchFamily="18" charset="0"/>
              </a:rPr>
              <a:t> 2.8)</a:t>
            </a:r>
          </a:p>
        </p:txBody>
      </p:sp>
    </p:spTree>
    <p:extLst>
      <p:ext uri="{BB962C8B-B14F-4D97-AF65-F5344CB8AC3E}">
        <p14:creationId xmlns:p14="http://schemas.microsoft.com/office/powerpoint/2010/main" val="400701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C77B5F8-E323-4D2B-BC78-D1FF76E38BBE}"/>
              </a:ext>
            </a:extLst>
          </p:cNvPr>
          <p:cNvSpPr>
            <a:spLocks noGrp="1"/>
          </p:cNvSpPr>
          <p:nvPr>
            <p:ph idx="1"/>
          </p:nvPr>
        </p:nvSpPr>
        <p:spPr>
          <a:xfrm>
            <a:off x="685800" y="1000898"/>
            <a:ext cx="10820400" cy="5217788"/>
          </a:xfrm>
        </p:spPr>
        <p:txBody>
          <a:bodyPr/>
          <a:lstStyle/>
          <a:p>
            <a:pPr>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Genuine faith is </a:t>
            </a:r>
            <a:r>
              <a:rPr lang="en-US" b="1" i="1" u="sng" dirty="0">
                <a:latin typeface="Times New Roman" panose="02020603050405020304" pitchFamily="18" charset="0"/>
                <a:cs typeface="Times New Roman" panose="02020603050405020304" pitchFamily="18" charset="0"/>
              </a:rPr>
              <a:t>not a blind leap in the dark</a:t>
            </a:r>
            <a:r>
              <a:rPr lang="en-US" b="1"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an irrational and unreasonable acceptance of the unreasonable and the absurd. </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Genuine faith is </a:t>
            </a:r>
            <a:r>
              <a:rPr lang="en-US" i="1" dirty="0">
                <a:solidFill>
                  <a:srgbClr val="FFC000"/>
                </a:solidFill>
                <a:latin typeface="Times New Roman" panose="02020603050405020304" pitchFamily="18" charset="0"/>
                <a:cs typeface="Times New Roman" panose="02020603050405020304" pitchFamily="18" charset="0"/>
              </a:rPr>
              <a:t>eminently reasonable</a:t>
            </a:r>
            <a:r>
              <a:rPr lang="en-US" dirty="0">
                <a:latin typeface="Times New Roman" panose="02020603050405020304" pitchFamily="18" charset="0"/>
                <a:cs typeface="Times New Roman" panose="02020603050405020304" pitchFamily="18" charset="0"/>
              </a:rPr>
              <a:t>; </a:t>
            </a:r>
          </a:p>
          <a:p>
            <a:pPr marL="0" indent="0" algn="ctr">
              <a:buNone/>
            </a:pPr>
            <a:r>
              <a:rPr lang="en-US" dirty="0">
                <a:latin typeface="Times New Roman" panose="02020603050405020304" pitchFamily="18" charset="0"/>
                <a:cs typeface="Times New Roman" panose="02020603050405020304" pitchFamily="18" charset="0"/>
              </a:rPr>
              <a:t>it is </a:t>
            </a:r>
            <a:r>
              <a:rPr lang="en-US" i="1" u="sng" dirty="0">
                <a:latin typeface="Times New Roman" panose="02020603050405020304" pitchFamily="18" charset="0"/>
                <a:cs typeface="Times New Roman" panose="02020603050405020304" pitchFamily="18" charset="0"/>
              </a:rPr>
              <a:t>rooted and grounded</a:t>
            </a:r>
            <a:r>
              <a:rPr lang="en-US" dirty="0">
                <a:latin typeface="Times New Roman" panose="02020603050405020304" pitchFamily="18" charset="0"/>
                <a:cs typeface="Times New Roman" panose="02020603050405020304" pitchFamily="18" charset="0"/>
              </a:rPr>
              <a:t> in man’s reasonable nature as made in the image of God. </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Not to believe - according to the scriptures and the saints - is </a:t>
            </a:r>
          </a:p>
          <a:p>
            <a:pPr marL="0" indent="0" algn="ctr">
              <a:buNone/>
            </a:pPr>
            <a:r>
              <a:rPr lang="en-US" dirty="0">
                <a:latin typeface="Times New Roman" panose="02020603050405020304" pitchFamily="18" charset="0"/>
                <a:cs typeface="Times New Roman" panose="02020603050405020304" pitchFamily="18" charset="0"/>
              </a:rPr>
              <a:t>the </a:t>
            </a:r>
            <a:r>
              <a:rPr lang="en-US" b="1" dirty="0">
                <a:solidFill>
                  <a:srgbClr val="0070C0"/>
                </a:solidFill>
                <a:latin typeface="Times New Roman" panose="02020603050405020304" pitchFamily="18" charset="0"/>
                <a:cs typeface="Times New Roman" panose="02020603050405020304" pitchFamily="18" charset="0"/>
              </a:rPr>
              <a:t>essence of absurdity and foolishness.</a:t>
            </a:r>
          </a:p>
          <a:p>
            <a:endParaRPr lang="en-US" dirty="0"/>
          </a:p>
        </p:txBody>
      </p:sp>
    </p:spTree>
    <p:extLst>
      <p:ext uri="{BB962C8B-B14F-4D97-AF65-F5344CB8AC3E}">
        <p14:creationId xmlns:p14="http://schemas.microsoft.com/office/powerpoint/2010/main" val="15419165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1560</TotalTime>
  <Words>795</Words>
  <Application>Microsoft Office PowerPoint</Application>
  <PresentationFormat>Custom</PresentationFormat>
  <Paragraphs>103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Vapor Trail</vt:lpstr>
      <vt:lpstr>Virtues</vt:lpstr>
      <vt:lpstr>PowerPoint Presentation</vt:lpstr>
      <vt:lpstr>PowerPoint Presentation</vt:lpstr>
      <vt:lpstr>Virtues…</vt:lpstr>
      <vt:lpstr>1.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virtues</dc:title>
  <dc:creator>GOD</dc:creator>
  <cp:lastModifiedBy>God</cp:lastModifiedBy>
  <cp:revision>43</cp:revision>
  <dcterms:created xsi:type="dcterms:W3CDTF">2016-05-16T00:22:33Z</dcterms:created>
  <dcterms:modified xsi:type="dcterms:W3CDTF">2018-03-20T11:05:38Z</dcterms:modified>
</cp:coreProperties>
</file>